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6"/>
  </p:notesMasterIdLst>
  <p:sldIdLst>
    <p:sldId id="256" r:id="rId2"/>
    <p:sldId id="257" r:id="rId3"/>
    <p:sldId id="260" r:id="rId4"/>
    <p:sldId id="261" r:id="rId5"/>
    <p:sldId id="289" r:id="rId6"/>
    <p:sldId id="262" r:id="rId7"/>
    <p:sldId id="263" r:id="rId8"/>
    <p:sldId id="264" r:id="rId9"/>
    <p:sldId id="267" r:id="rId10"/>
    <p:sldId id="269" r:id="rId11"/>
    <p:sldId id="268" r:id="rId12"/>
    <p:sldId id="270" r:id="rId13"/>
    <p:sldId id="259" r:id="rId14"/>
    <p:sldId id="280" r:id="rId15"/>
    <p:sldId id="281" r:id="rId16"/>
    <p:sldId id="282" r:id="rId17"/>
    <p:sldId id="285" r:id="rId18"/>
    <p:sldId id="284" r:id="rId19"/>
    <p:sldId id="290" r:id="rId20"/>
    <p:sldId id="287" r:id="rId21"/>
    <p:sldId id="275" r:id="rId22"/>
    <p:sldId id="288" r:id="rId23"/>
    <p:sldId id="283" r:id="rId24"/>
    <p:sldId id="271" r:id="rId2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6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8F8CE4-4882-41C4-8400-156514589BF6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220A0D54-16B4-4363-B3B0-EE7EE046DE9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rPr>
            <a:t>學生</a:t>
          </a:r>
        </a:p>
      </dgm:t>
    </dgm:pt>
    <dgm:pt modelId="{DBC384F0-F586-46C6-BB57-489488537F41}" type="parTrans" cxnId="{1E20BA52-3278-4074-9052-59529F7BDDC6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C267A826-DC75-4112-B252-86113F3AF0A7}" type="sibTrans" cxnId="{1E20BA52-3278-4074-9052-59529F7BDDC6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E8E6133F-D493-4E94-8F83-E1A54FB644F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rPr>
            <a:t>家人</a:t>
          </a:r>
        </a:p>
      </dgm:t>
    </dgm:pt>
    <dgm:pt modelId="{1F6E1E5D-4935-40D7-9D2C-0FE2E4063B30}" type="parTrans" cxnId="{B4607EC8-5E54-42E0-8648-6103240C84D5}">
      <dgm:prSet custT="1"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C079EDE0-C2BA-433E-A423-E741A76393CB}" type="sibTrans" cxnId="{B4607EC8-5E54-42E0-8648-6103240C84D5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59450F08-BC81-45C3-A5D8-A9AE112D23C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rPr>
            <a:t>諮商</a:t>
          </a:r>
          <a:r>
            <a:rPr kumimoji="1" lang="en-US" altLang="zh-TW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rPr>
            <a:t>(</a:t>
          </a:r>
          <a:r>
            <a:rPr kumimoji="1" lang="zh-TW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rPr>
            <a:t>三級</a:t>
          </a:r>
          <a:r>
            <a:rPr kumimoji="1" lang="en-US" altLang="zh-TW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rPr>
            <a:t>)</a:t>
          </a:r>
        </a:p>
      </dgm:t>
    </dgm:pt>
    <dgm:pt modelId="{2F4C01C8-84CA-4F54-802E-0ED0F98DD628}" type="parTrans" cxnId="{D9DBB628-5522-4B7B-8A40-1E8AA3C4CBA5}">
      <dgm:prSet custT="1"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DB45054D-C13B-44B1-8C2E-883F9624F112}" type="sibTrans" cxnId="{D9DBB628-5522-4B7B-8A40-1E8AA3C4CBA5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3C4C05F4-850D-416E-A410-3F3DB7F863F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rPr>
            <a:t>醫療</a:t>
          </a:r>
        </a:p>
      </dgm:t>
    </dgm:pt>
    <dgm:pt modelId="{9FF8FC0A-5A94-4A8B-98DC-D274446E0D00}" type="parTrans" cxnId="{4C275B6F-EC34-4432-9B2F-87F7F2C95E1B}">
      <dgm:prSet custT="1"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E6518F66-3760-4384-BCC1-38DA95B0281E}" type="sibTrans" cxnId="{4C275B6F-EC34-4432-9B2F-87F7F2C95E1B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2693D519-8C41-4FB0-9D25-2E5A9876645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rPr>
            <a:t>學校行政</a:t>
          </a:r>
          <a:r>
            <a:rPr kumimoji="1" lang="en-US" altLang="zh-TW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rPr>
            <a:t>(</a:t>
          </a:r>
          <a:r>
            <a:rPr kumimoji="1" lang="zh-TW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rPr>
            <a:t>含輔導</a:t>
          </a:r>
          <a:r>
            <a:rPr kumimoji="1" lang="en-US" altLang="zh-TW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rPr>
            <a:t>)</a:t>
          </a:r>
          <a:endParaRPr kumimoji="1" lang="zh-TW" altLang="en-US" sz="22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標楷體" pitchFamily="65" charset="-120"/>
            <a:ea typeface="標楷體" pitchFamily="65" charset="-120"/>
          </a:endParaRPr>
        </a:p>
      </dgm:t>
    </dgm:pt>
    <dgm:pt modelId="{C90F864D-E36D-4361-846F-4A73384006CA}" type="parTrans" cxnId="{9DEDBF5E-61EC-412F-84DE-24F735B7B554}">
      <dgm:prSet custT="1"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1346CFE7-4F20-48FC-A0FD-7EA5DA1BE645}" type="sibTrans" cxnId="{9DEDBF5E-61EC-412F-84DE-24F735B7B554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DA1504D8-AFEE-4AE7-A417-6AD632E3C85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rPr>
            <a:t>導師、任課教師</a:t>
          </a:r>
        </a:p>
      </dgm:t>
    </dgm:pt>
    <dgm:pt modelId="{FE8F1A2B-998C-41F4-B311-F304DBD905CC}" type="parTrans" cxnId="{69615FB4-285D-4F3B-A5FD-913D18D32914}">
      <dgm:prSet custT="1"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21CF691C-1473-401D-92B8-702DD4AE611D}" type="sibTrans" cxnId="{69615FB4-285D-4F3B-A5FD-913D18D32914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8DF0E16B-D510-47B2-8F99-F8D71CD88F63}" type="pres">
      <dgm:prSet presAssocID="{DE8F8CE4-4882-41C4-8400-156514589BF6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B607454-4B9F-431F-A496-03E561655AB8}" type="pres">
      <dgm:prSet presAssocID="{220A0D54-16B4-4363-B3B0-EE7EE046DE9F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5ED25B08-5C21-4CBE-8FFC-DE4FFB3A0EA4}" type="pres">
      <dgm:prSet presAssocID="{1F6E1E5D-4935-40D7-9D2C-0FE2E4063B30}" presName="Name9" presStyleLbl="parChTrans1D2" presStyleIdx="0" presStyleCnt="5"/>
      <dgm:spPr/>
      <dgm:t>
        <a:bodyPr/>
        <a:lstStyle/>
        <a:p>
          <a:endParaRPr lang="zh-TW" altLang="en-US"/>
        </a:p>
      </dgm:t>
    </dgm:pt>
    <dgm:pt modelId="{F54855EA-16ED-4919-8AC7-145E58CDE291}" type="pres">
      <dgm:prSet presAssocID="{1F6E1E5D-4935-40D7-9D2C-0FE2E4063B30}" presName="connTx" presStyleLbl="parChTrans1D2" presStyleIdx="0" presStyleCnt="5"/>
      <dgm:spPr/>
      <dgm:t>
        <a:bodyPr/>
        <a:lstStyle/>
        <a:p>
          <a:endParaRPr lang="zh-TW" altLang="en-US"/>
        </a:p>
      </dgm:t>
    </dgm:pt>
    <dgm:pt modelId="{84EE77C6-F873-4F99-ACAD-F34124F2F8F0}" type="pres">
      <dgm:prSet presAssocID="{E8E6133F-D493-4E94-8F83-E1A54FB644F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2024757-147D-4C4A-83BF-B5805BDFF6D4}" type="pres">
      <dgm:prSet presAssocID="{2F4C01C8-84CA-4F54-802E-0ED0F98DD628}" presName="Name9" presStyleLbl="parChTrans1D2" presStyleIdx="1" presStyleCnt="5"/>
      <dgm:spPr/>
      <dgm:t>
        <a:bodyPr/>
        <a:lstStyle/>
        <a:p>
          <a:endParaRPr lang="zh-TW" altLang="en-US"/>
        </a:p>
      </dgm:t>
    </dgm:pt>
    <dgm:pt modelId="{278A8C76-7339-4230-B57B-F00F800906D5}" type="pres">
      <dgm:prSet presAssocID="{2F4C01C8-84CA-4F54-802E-0ED0F98DD628}" presName="connTx" presStyleLbl="parChTrans1D2" presStyleIdx="1" presStyleCnt="5"/>
      <dgm:spPr/>
      <dgm:t>
        <a:bodyPr/>
        <a:lstStyle/>
        <a:p>
          <a:endParaRPr lang="zh-TW" altLang="en-US"/>
        </a:p>
      </dgm:t>
    </dgm:pt>
    <dgm:pt modelId="{8D184644-FE18-4634-B64B-44CAE9470D67}" type="pres">
      <dgm:prSet presAssocID="{59450F08-BC81-45C3-A5D8-A9AE112D23C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19531FE-A3F7-400C-AFA7-9C069912576C}" type="pres">
      <dgm:prSet presAssocID="{9FF8FC0A-5A94-4A8B-98DC-D274446E0D00}" presName="Name9" presStyleLbl="parChTrans1D2" presStyleIdx="2" presStyleCnt="5"/>
      <dgm:spPr/>
      <dgm:t>
        <a:bodyPr/>
        <a:lstStyle/>
        <a:p>
          <a:endParaRPr lang="zh-TW" altLang="en-US"/>
        </a:p>
      </dgm:t>
    </dgm:pt>
    <dgm:pt modelId="{B698545E-07A6-4A9A-A956-62EE2BA574EF}" type="pres">
      <dgm:prSet presAssocID="{9FF8FC0A-5A94-4A8B-98DC-D274446E0D00}" presName="connTx" presStyleLbl="parChTrans1D2" presStyleIdx="2" presStyleCnt="5"/>
      <dgm:spPr/>
      <dgm:t>
        <a:bodyPr/>
        <a:lstStyle/>
        <a:p>
          <a:endParaRPr lang="zh-TW" altLang="en-US"/>
        </a:p>
      </dgm:t>
    </dgm:pt>
    <dgm:pt modelId="{2E709EFC-29F7-4EBC-B46C-16BC21A2388C}" type="pres">
      <dgm:prSet presAssocID="{3C4C05F4-850D-416E-A410-3F3DB7F863F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4F78995-2E32-4DAB-9880-9F970C996E33}" type="pres">
      <dgm:prSet presAssocID="{C90F864D-E36D-4361-846F-4A73384006CA}" presName="Name9" presStyleLbl="parChTrans1D2" presStyleIdx="3" presStyleCnt="5"/>
      <dgm:spPr/>
      <dgm:t>
        <a:bodyPr/>
        <a:lstStyle/>
        <a:p>
          <a:endParaRPr lang="zh-TW" altLang="en-US"/>
        </a:p>
      </dgm:t>
    </dgm:pt>
    <dgm:pt modelId="{C06CA1AE-324D-4D67-9453-3A7D9755EDF5}" type="pres">
      <dgm:prSet presAssocID="{C90F864D-E36D-4361-846F-4A73384006CA}" presName="connTx" presStyleLbl="parChTrans1D2" presStyleIdx="3" presStyleCnt="5"/>
      <dgm:spPr/>
      <dgm:t>
        <a:bodyPr/>
        <a:lstStyle/>
        <a:p>
          <a:endParaRPr lang="zh-TW" altLang="en-US"/>
        </a:p>
      </dgm:t>
    </dgm:pt>
    <dgm:pt modelId="{FCCE3982-BB8D-4A92-95A6-80C302AE9014}" type="pres">
      <dgm:prSet presAssocID="{2693D519-8C41-4FB0-9D25-2E5A9876645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CB0655B-1565-4D95-9A3D-7646A644B29A}" type="pres">
      <dgm:prSet presAssocID="{FE8F1A2B-998C-41F4-B311-F304DBD905CC}" presName="Name9" presStyleLbl="parChTrans1D2" presStyleIdx="4" presStyleCnt="5"/>
      <dgm:spPr/>
      <dgm:t>
        <a:bodyPr/>
        <a:lstStyle/>
        <a:p>
          <a:endParaRPr lang="zh-TW" altLang="en-US"/>
        </a:p>
      </dgm:t>
    </dgm:pt>
    <dgm:pt modelId="{B4485E51-D384-4073-9D78-1EACEDECB7BD}" type="pres">
      <dgm:prSet presAssocID="{FE8F1A2B-998C-41F4-B311-F304DBD905CC}" presName="connTx" presStyleLbl="parChTrans1D2" presStyleIdx="4" presStyleCnt="5"/>
      <dgm:spPr/>
      <dgm:t>
        <a:bodyPr/>
        <a:lstStyle/>
        <a:p>
          <a:endParaRPr lang="zh-TW" altLang="en-US"/>
        </a:p>
      </dgm:t>
    </dgm:pt>
    <dgm:pt modelId="{6114306F-EDC6-4D7D-9F3F-104D68A4EE19}" type="pres">
      <dgm:prSet presAssocID="{DA1504D8-AFEE-4AE7-A417-6AD632E3C85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DB58FD5-6510-45FA-B1D2-8C60ACB53F4E}" type="presOf" srcId="{2F4C01C8-84CA-4F54-802E-0ED0F98DD628}" destId="{72024757-147D-4C4A-83BF-B5805BDFF6D4}" srcOrd="0" destOrd="0" presId="urn:microsoft.com/office/officeart/2005/8/layout/radial1"/>
    <dgm:cxn modelId="{E1543B85-DDF5-4769-BB15-279EF00B7FC8}" type="presOf" srcId="{FE8F1A2B-998C-41F4-B311-F304DBD905CC}" destId="{B4485E51-D384-4073-9D78-1EACEDECB7BD}" srcOrd="1" destOrd="0" presId="urn:microsoft.com/office/officeart/2005/8/layout/radial1"/>
    <dgm:cxn modelId="{9DEDBF5E-61EC-412F-84DE-24F735B7B554}" srcId="{220A0D54-16B4-4363-B3B0-EE7EE046DE9F}" destId="{2693D519-8C41-4FB0-9D25-2E5A9876645D}" srcOrd="3" destOrd="0" parTransId="{C90F864D-E36D-4361-846F-4A73384006CA}" sibTransId="{1346CFE7-4F20-48FC-A0FD-7EA5DA1BE645}"/>
    <dgm:cxn modelId="{B2C714C2-8732-4B73-B11A-41486DD50FF5}" type="presOf" srcId="{DA1504D8-AFEE-4AE7-A417-6AD632E3C85F}" destId="{6114306F-EDC6-4D7D-9F3F-104D68A4EE19}" srcOrd="0" destOrd="0" presId="urn:microsoft.com/office/officeart/2005/8/layout/radial1"/>
    <dgm:cxn modelId="{CC9646F7-C679-4A6A-AD4A-54978345B170}" type="presOf" srcId="{220A0D54-16B4-4363-B3B0-EE7EE046DE9F}" destId="{8B607454-4B9F-431F-A496-03E561655AB8}" srcOrd="0" destOrd="0" presId="urn:microsoft.com/office/officeart/2005/8/layout/radial1"/>
    <dgm:cxn modelId="{C752CE9B-BF9B-4258-BE7D-10F1E961C661}" type="presOf" srcId="{FE8F1A2B-998C-41F4-B311-F304DBD905CC}" destId="{9CB0655B-1565-4D95-9A3D-7646A644B29A}" srcOrd="0" destOrd="0" presId="urn:microsoft.com/office/officeart/2005/8/layout/radial1"/>
    <dgm:cxn modelId="{96D06CFD-876F-4B93-BBB2-5B39CD60B092}" type="presOf" srcId="{9FF8FC0A-5A94-4A8B-98DC-D274446E0D00}" destId="{B698545E-07A6-4A9A-A956-62EE2BA574EF}" srcOrd="1" destOrd="0" presId="urn:microsoft.com/office/officeart/2005/8/layout/radial1"/>
    <dgm:cxn modelId="{E0D50D63-BB7B-4D73-8808-D70660EB2F6C}" type="presOf" srcId="{59450F08-BC81-45C3-A5D8-A9AE112D23CF}" destId="{8D184644-FE18-4634-B64B-44CAE9470D67}" srcOrd="0" destOrd="0" presId="urn:microsoft.com/office/officeart/2005/8/layout/radial1"/>
    <dgm:cxn modelId="{06847B2C-4EA3-4D6D-AE63-1F4CDB246C2D}" type="presOf" srcId="{2F4C01C8-84CA-4F54-802E-0ED0F98DD628}" destId="{278A8C76-7339-4230-B57B-F00F800906D5}" srcOrd="1" destOrd="0" presId="urn:microsoft.com/office/officeart/2005/8/layout/radial1"/>
    <dgm:cxn modelId="{1E20BA52-3278-4074-9052-59529F7BDDC6}" srcId="{DE8F8CE4-4882-41C4-8400-156514589BF6}" destId="{220A0D54-16B4-4363-B3B0-EE7EE046DE9F}" srcOrd="0" destOrd="0" parTransId="{DBC384F0-F586-46C6-BB57-489488537F41}" sibTransId="{C267A826-DC75-4112-B252-86113F3AF0A7}"/>
    <dgm:cxn modelId="{B4607EC8-5E54-42E0-8648-6103240C84D5}" srcId="{220A0D54-16B4-4363-B3B0-EE7EE046DE9F}" destId="{E8E6133F-D493-4E94-8F83-E1A54FB644F4}" srcOrd="0" destOrd="0" parTransId="{1F6E1E5D-4935-40D7-9D2C-0FE2E4063B30}" sibTransId="{C079EDE0-C2BA-433E-A423-E741A76393CB}"/>
    <dgm:cxn modelId="{5425C30B-E7AF-49AB-92A3-67B3F8651BC5}" type="presOf" srcId="{DE8F8CE4-4882-41C4-8400-156514589BF6}" destId="{8DF0E16B-D510-47B2-8F99-F8D71CD88F63}" srcOrd="0" destOrd="0" presId="urn:microsoft.com/office/officeart/2005/8/layout/radial1"/>
    <dgm:cxn modelId="{69615FB4-285D-4F3B-A5FD-913D18D32914}" srcId="{220A0D54-16B4-4363-B3B0-EE7EE046DE9F}" destId="{DA1504D8-AFEE-4AE7-A417-6AD632E3C85F}" srcOrd="4" destOrd="0" parTransId="{FE8F1A2B-998C-41F4-B311-F304DBD905CC}" sibTransId="{21CF691C-1473-401D-92B8-702DD4AE611D}"/>
    <dgm:cxn modelId="{3CE32A92-675B-42E0-B3E3-37B51399CC67}" type="presOf" srcId="{C90F864D-E36D-4361-846F-4A73384006CA}" destId="{84F78995-2E32-4DAB-9880-9F970C996E33}" srcOrd="0" destOrd="0" presId="urn:microsoft.com/office/officeart/2005/8/layout/radial1"/>
    <dgm:cxn modelId="{A3F4B3CA-E210-4BA6-8F87-971C737CC2B6}" type="presOf" srcId="{C90F864D-E36D-4361-846F-4A73384006CA}" destId="{C06CA1AE-324D-4D67-9453-3A7D9755EDF5}" srcOrd="1" destOrd="0" presId="urn:microsoft.com/office/officeart/2005/8/layout/radial1"/>
    <dgm:cxn modelId="{0AA012B6-0C77-457B-B388-4439543930CB}" type="presOf" srcId="{3C4C05F4-850D-416E-A410-3F3DB7F863F7}" destId="{2E709EFC-29F7-4EBC-B46C-16BC21A2388C}" srcOrd="0" destOrd="0" presId="urn:microsoft.com/office/officeart/2005/8/layout/radial1"/>
    <dgm:cxn modelId="{502A6664-4D95-4DBA-AE64-9D60C58E8AB9}" type="presOf" srcId="{9FF8FC0A-5A94-4A8B-98DC-D274446E0D00}" destId="{D19531FE-A3F7-400C-AFA7-9C069912576C}" srcOrd="0" destOrd="0" presId="urn:microsoft.com/office/officeart/2005/8/layout/radial1"/>
    <dgm:cxn modelId="{541BB9D3-2075-4566-9239-8D2E5E585FC3}" type="presOf" srcId="{2693D519-8C41-4FB0-9D25-2E5A9876645D}" destId="{FCCE3982-BB8D-4A92-95A6-80C302AE9014}" srcOrd="0" destOrd="0" presId="urn:microsoft.com/office/officeart/2005/8/layout/radial1"/>
    <dgm:cxn modelId="{A7392917-F2D5-49FB-8CB0-7C9DC7FC7748}" type="presOf" srcId="{E8E6133F-D493-4E94-8F83-E1A54FB644F4}" destId="{84EE77C6-F873-4F99-ACAD-F34124F2F8F0}" srcOrd="0" destOrd="0" presId="urn:microsoft.com/office/officeart/2005/8/layout/radial1"/>
    <dgm:cxn modelId="{D9DBB628-5522-4B7B-8A40-1E8AA3C4CBA5}" srcId="{220A0D54-16B4-4363-B3B0-EE7EE046DE9F}" destId="{59450F08-BC81-45C3-A5D8-A9AE112D23CF}" srcOrd="1" destOrd="0" parTransId="{2F4C01C8-84CA-4F54-802E-0ED0F98DD628}" sibTransId="{DB45054D-C13B-44B1-8C2E-883F9624F112}"/>
    <dgm:cxn modelId="{5E750632-CE54-4ED1-8A2A-F24A8E197CB1}" type="presOf" srcId="{1F6E1E5D-4935-40D7-9D2C-0FE2E4063B30}" destId="{F54855EA-16ED-4919-8AC7-145E58CDE291}" srcOrd="1" destOrd="0" presId="urn:microsoft.com/office/officeart/2005/8/layout/radial1"/>
    <dgm:cxn modelId="{4C275B6F-EC34-4432-9B2F-87F7F2C95E1B}" srcId="{220A0D54-16B4-4363-B3B0-EE7EE046DE9F}" destId="{3C4C05F4-850D-416E-A410-3F3DB7F863F7}" srcOrd="2" destOrd="0" parTransId="{9FF8FC0A-5A94-4A8B-98DC-D274446E0D00}" sibTransId="{E6518F66-3760-4384-BCC1-38DA95B0281E}"/>
    <dgm:cxn modelId="{15E72537-5AC2-4313-BAB1-136801E53680}" type="presOf" srcId="{1F6E1E5D-4935-40D7-9D2C-0FE2E4063B30}" destId="{5ED25B08-5C21-4CBE-8FFC-DE4FFB3A0EA4}" srcOrd="0" destOrd="0" presId="urn:microsoft.com/office/officeart/2005/8/layout/radial1"/>
    <dgm:cxn modelId="{D5242941-E901-43E7-BA5C-29EE305A6BC0}" type="presParOf" srcId="{8DF0E16B-D510-47B2-8F99-F8D71CD88F63}" destId="{8B607454-4B9F-431F-A496-03E561655AB8}" srcOrd="0" destOrd="0" presId="urn:microsoft.com/office/officeart/2005/8/layout/radial1"/>
    <dgm:cxn modelId="{6CBA11CC-8A97-4B66-9924-F3BE87C33BF7}" type="presParOf" srcId="{8DF0E16B-D510-47B2-8F99-F8D71CD88F63}" destId="{5ED25B08-5C21-4CBE-8FFC-DE4FFB3A0EA4}" srcOrd="1" destOrd="0" presId="urn:microsoft.com/office/officeart/2005/8/layout/radial1"/>
    <dgm:cxn modelId="{A97C0D0F-C9E6-4F4A-8505-19AF087C8A3E}" type="presParOf" srcId="{5ED25B08-5C21-4CBE-8FFC-DE4FFB3A0EA4}" destId="{F54855EA-16ED-4919-8AC7-145E58CDE291}" srcOrd="0" destOrd="0" presId="urn:microsoft.com/office/officeart/2005/8/layout/radial1"/>
    <dgm:cxn modelId="{9D0E7E4D-F752-47B4-A042-2182F96C66DA}" type="presParOf" srcId="{8DF0E16B-D510-47B2-8F99-F8D71CD88F63}" destId="{84EE77C6-F873-4F99-ACAD-F34124F2F8F0}" srcOrd="2" destOrd="0" presId="urn:microsoft.com/office/officeart/2005/8/layout/radial1"/>
    <dgm:cxn modelId="{E65B3677-4B12-495B-A60A-FFE19035C7A7}" type="presParOf" srcId="{8DF0E16B-D510-47B2-8F99-F8D71CD88F63}" destId="{72024757-147D-4C4A-83BF-B5805BDFF6D4}" srcOrd="3" destOrd="0" presId="urn:microsoft.com/office/officeart/2005/8/layout/radial1"/>
    <dgm:cxn modelId="{279001DC-0521-4BB8-B897-142C2FD3DBCC}" type="presParOf" srcId="{72024757-147D-4C4A-83BF-B5805BDFF6D4}" destId="{278A8C76-7339-4230-B57B-F00F800906D5}" srcOrd="0" destOrd="0" presId="urn:microsoft.com/office/officeart/2005/8/layout/radial1"/>
    <dgm:cxn modelId="{2E2C0226-5EF8-45B0-842A-96C3A3B80265}" type="presParOf" srcId="{8DF0E16B-D510-47B2-8F99-F8D71CD88F63}" destId="{8D184644-FE18-4634-B64B-44CAE9470D67}" srcOrd="4" destOrd="0" presId="urn:microsoft.com/office/officeart/2005/8/layout/radial1"/>
    <dgm:cxn modelId="{7943FF75-D7A0-400B-8248-33DC1500E90E}" type="presParOf" srcId="{8DF0E16B-D510-47B2-8F99-F8D71CD88F63}" destId="{D19531FE-A3F7-400C-AFA7-9C069912576C}" srcOrd="5" destOrd="0" presId="urn:microsoft.com/office/officeart/2005/8/layout/radial1"/>
    <dgm:cxn modelId="{4A08939A-A90E-49E6-B0ED-7317820EAF55}" type="presParOf" srcId="{D19531FE-A3F7-400C-AFA7-9C069912576C}" destId="{B698545E-07A6-4A9A-A956-62EE2BA574EF}" srcOrd="0" destOrd="0" presId="urn:microsoft.com/office/officeart/2005/8/layout/radial1"/>
    <dgm:cxn modelId="{363F313E-6453-424B-B032-1A546C36274D}" type="presParOf" srcId="{8DF0E16B-D510-47B2-8F99-F8D71CD88F63}" destId="{2E709EFC-29F7-4EBC-B46C-16BC21A2388C}" srcOrd="6" destOrd="0" presId="urn:microsoft.com/office/officeart/2005/8/layout/radial1"/>
    <dgm:cxn modelId="{9ED1D167-9DD6-49F5-B191-34ED0EE100E9}" type="presParOf" srcId="{8DF0E16B-D510-47B2-8F99-F8D71CD88F63}" destId="{84F78995-2E32-4DAB-9880-9F970C996E33}" srcOrd="7" destOrd="0" presId="urn:microsoft.com/office/officeart/2005/8/layout/radial1"/>
    <dgm:cxn modelId="{4911A529-14F8-42AF-969D-7DAD01B8FD9C}" type="presParOf" srcId="{84F78995-2E32-4DAB-9880-9F970C996E33}" destId="{C06CA1AE-324D-4D67-9453-3A7D9755EDF5}" srcOrd="0" destOrd="0" presId="urn:microsoft.com/office/officeart/2005/8/layout/radial1"/>
    <dgm:cxn modelId="{52034D20-C9DA-4BCD-8CB0-CC932F60336E}" type="presParOf" srcId="{8DF0E16B-D510-47B2-8F99-F8D71CD88F63}" destId="{FCCE3982-BB8D-4A92-95A6-80C302AE9014}" srcOrd="8" destOrd="0" presId="urn:microsoft.com/office/officeart/2005/8/layout/radial1"/>
    <dgm:cxn modelId="{E44950B7-5C7B-49A2-8773-BA2154AED40D}" type="presParOf" srcId="{8DF0E16B-D510-47B2-8F99-F8D71CD88F63}" destId="{9CB0655B-1565-4D95-9A3D-7646A644B29A}" srcOrd="9" destOrd="0" presId="urn:microsoft.com/office/officeart/2005/8/layout/radial1"/>
    <dgm:cxn modelId="{16225006-7DF1-4877-BED6-E5202743376C}" type="presParOf" srcId="{9CB0655B-1565-4D95-9A3D-7646A644B29A}" destId="{B4485E51-D384-4073-9D78-1EACEDECB7BD}" srcOrd="0" destOrd="0" presId="urn:microsoft.com/office/officeart/2005/8/layout/radial1"/>
    <dgm:cxn modelId="{D2688967-86F5-4794-814B-05AA93E1D3D0}" type="presParOf" srcId="{8DF0E16B-D510-47B2-8F99-F8D71CD88F63}" destId="{6114306F-EDC6-4D7D-9F3F-104D68A4EE19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607454-4B9F-431F-A496-03E561655AB8}">
      <dsp:nvSpPr>
        <dsp:cNvPr id="0" name=""/>
        <dsp:cNvSpPr/>
      </dsp:nvSpPr>
      <dsp:spPr>
        <a:xfrm>
          <a:off x="2353181" y="1852031"/>
          <a:ext cx="1408686" cy="14086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rPr>
            <a:t>學生</a:t>
          </a:r>
        </a:p>
      </dsp:txBody>
      <dsp:txXfrm>
        <a:off x="2559478" y="2058328"/>
        <a:ext cx="996092" cy="996092"/>
      </dsp:txXfrm>
    </dsp:sp>
    <dsp:sp modelId="{5ED25B08-5C21-4CBE-8FFC-DE4FFB3A0EA4}">
      <dsp:nvSpPr>
        <dsp:cNvPr id="0" name=""/>
        <dsp:cNvSpPr/>
      </dsp:nvSpPr>
      <dsp:spPr>
        <a:xfrm rot="16200000">
          <a:off x="2844901" y="1618675"/>
          <a:ext cx="425246" cy="41465"/>
        </a:xfrm>
        <a:custGeom>
          <a:avLst/>
          <a:gdLst/>
          <a:ahLst/>
          <a:cxnLst/>
          <a:rect l="0" t="0" r="0" b="0"/>
          <a:pathLst>
            <a:path>
              <a:moveTo>
                <a:pt x="0" y="20732"/>
              </a:moveTo>
              <a:lnTo>
                <a:pt x="425246" y="207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800" kern="1200">
            <a:latin typeface="標楷體" pitchFamily="65" charset="-120"/>
            <a:ea typeface="標楷體" pitchFamily="65" charset="-120"/>
          </a:endParaRPr>
        </a:p>
      </dsp:txBody>
      <dsp:txXfrm>
        <a:off x="3046893" y="1628777"/>
        <a:ext cx="21262" cy="21262"/>
      </dsp:txXfrm>
    </dsp:sp>
    <dsp:sp modelId="{84EE77C6-F873-4F99-ACAD-F34124F2F8F0}">
      <dsp:nvSpPr>
        <dsp:cNvPr id="0" name=""/>
        <dsp:cNvSpPr/>
      </dsp:nvSpPr>
      <dsp:spPr>
        <a:xfrm>
          <a:off x="2353181" y="18099"/>
          <a:ext cx="1408686" cy="14086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rPr>
            <a:t>家人</a:t>
          </a:r>
        </a:p>
      </dsp:txBody>
      <dsp:txXfrm>
        <a:off x="2559478" y="224396"/>
        <a:ext cx="996092" cy="996092"/>
      </dsp:txXfrm>
    </dsp:sp>
    <dsp:sp modelId="{72024757-147D-4C4A-83BF-B5805BDFF6D4}">
      <dsp:nvSpPr>
        <dsp:cNvPr id="0" name=""/>
        <dsp:cNvSpPr/>
      </dsp:nvSpPr>
      <dsp:spPr>
        <a:xfrm rot="20520000">
          <a:off x="3716988" y="2252284"/>
          <a:ext cx="425246" cy="41465"/>
        </a:xfrm>
        <a:custGeom>
          <a:avLst/>
          <a:gdLst/>
          <a:ahLst/>
          <a:cxnLst/>
          <a:rect l="0" t="0" r="0" b="0"/>
          <a:pathLst>
            <a:path>
              <a:moveTo>
                <a:pt x="0" y="20732"/>
              </a:moveTo>
              <a:lnTo>
                <a:pt x="425246" y="207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800" kern="1200">
            <a:latin typeface="標楷體" pitchFamily="65" charset="-120"/>
            <a:ea typeface="標楷體" pitchFamily="65" charset="-120"/>
          </a:endParaRPr>
        </a:p>
      </dsp:txBody>
      <dsp:txXfrm>
        <a:off x="3918980" y="2262385"/>
        <a:ext cx="21262" cy="21262"/>
      </dsp:txXfrm>
    </dsp:sp>
    <dsp:sp modelId="{8D184644-FE18-4634-B64B-44CAE9470D67}">
      <dsp:nvSpPr>
        <dsp:cNvPr id="0" name=""/>
        <dsp:cNvSpPr/>
      </dsp:nvSpPr>
      <dsp:spPr>
        <a:xfrm>
          <a:off x="4097355" y="1285315"/>
          <a:ext cx="1408686" cy="14086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rPr>
            <a:t>諮商</a:t>
          </a:r>
          <a:r>
            <a:rPr kumimoji="1" lang="en-US" altLang="zh-TW" sz="2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rPr>
            <a:t>(</a:t>
          </a:r>
          <a:r>
            <a:rPr kumimoji="1" lang="zh-TW" altLang="en-US" sz="2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rPr>
            <a:t>三級</a:t>
          </a:r>
          <a:r>
            <a:rPr kumimoji="1" lang="en-US" altLang="zh-TW" sz="2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rPr>
            <a:t>)</a:t>
          </a:r>
        </a:p>
      </dsp:txBody>
      <dsp:txXfrm>
        <a:off x="4303652" y="1491612"/>
        <a:ext cx="996092" cy="996092"/>
      </dsp:txXfrm>
    </dsp:sp>
    <dsp:sp modelId="{D19531FE-A3F7-400C-AFA7-9C069912576C}">
      <dsp:nvSpPr>
        <dsp:cNvPr id="0" name=""/>
        <dsp:cNvSpPr/>
      </dsp:nvSpPr>
      <dsp:spPr>
        <a:xfrm rot="3240000">
          <a:off x="3383881" y="3277483"/>
          <a:ext cx="425246" cy="41465"/>
        </a:xfrm>
        <a:custGeom>
          <a:avLst/>
          <a:gdLst/>
          <a:ahLst/>
          <a:cxnLst/>
          <a:rect l="0" t="0" r="0" b="0"/>
          <a:pathLst>
            <a:path>
              <a:moveTo>
                <a:pt x="0" y="20732"/>
              </a:moveTo>
              <a:lnTo>
                <a:pt x="425246" y="207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800" kern="1200">
            <a:latin typeface="標楷體" pitchFamily="65" charset="-120"/>
            <a:ea typeface="標楷體" pitchFamily="65" charset="-120"/>
          </a:endParaRPr>
        </a:p>
      </dsp:txBody>
      <dsp:txXfrm>
        <a:off x="3585873" y="3287585"/>
        <a:ext cx="21262" cy="21262"/>
      </dsp:txXfrm>
    </dsp:sp>
    <dsp:sp modelId="{2E709EFC-29F7-4EBC-B46C-16BC21A2388C}">
      <dsp:nvSpPr>
        <dsp:cNvPr id="0" name=""/>
        <dsp:cNvSpPr/>
      </dsp:nvSpPr>
      <dsp:spPr>
        <a:xfrm>
          <a:off x="3431140" y="3335714"/>
          <a:ext cx="1408686" cy="14086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rPr>
            <a:t>醫療</a:t>
          </a:r>
        </a:p>
      </dsp:txBody>
      <dsp:txXfrm>
        <a:off x="3637437" y="3542011"/>
        <a:ext cx="996092" cy="996092"/>
      </dsp:txXfrm>
    </dsp:sp>
    <dsp:sp modelId="{84F78995-2E32-4DAB-9880-9F970C996E33}">
      <dsp:nvSpPr>
        <dsp:cNvPr id="0" name=""/>
        <dsp:cNvSpPr/>
      </dsp:nvSpPr>
      <dsp:spPr>
        <a:xfrm rot="7560000">
          <a:off x="2305922" y="3277483"/>
          <a:ext cx="425246" cy="41465"/>
        </a:xfrm>
        <a:custGeom>
          <a:avLst/>
          <a:gdLst/>
          <a:ahLst/>
          <a:cxnLst/>
          <a:rect l="0" t="0" r="0" b="0"/>
          <a:pathLst>
            <a:path>
              <a:moveTo>
                <a:pt x="0" y="20732"/>
              </a:moveTo>
              <a:lnTo>
                <a:pt x="425246" y="207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800" kern="1200">
            <a:latin typeface="標楷體" pitchFamily="65" charset="-120"/>
            <a:ea typeface="標楷體" pitchFamily="65" charset="-120"/>
          </a:endParaRPr>
        </a:p>
      </dsp:txBody>
      <dsp:txXfrm rot="10800000">
        <a:off x="2507914" y="3287585"/>
        <a:ext cx="21262" cy="21262"/>
      </dsp:txXfrm>
    </dsp:sp>
    <dsp:sp modelId="{FCCE3982-BB8D-4A92-95A6-80C302AE9014}">
      <dsp:nvSpPr>
        <dsp:cNvPr id="0" name=""/>
        <dsp:cNvSpPr/>
      </dsp:nvSpPr>
      <dsp:spPr>
        <a:xfrm>
          <a:off x="1275223" y="3335714"/>
          <a:ext cx="1408686" cy="14086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rPr>
            <a:t>學校行政</a:t>
          </a:r>
          <a:r>
            <a:rPr kumimoji="1" lang="en-US" altLang="zh-TW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rPr>
            <a:t>(</a:t>
          </a:r>
          <a:r>
            <a:rPr kumimoji="1" lang="zh-TW" altLang="en-US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rPr>
            <a:t>含輔導</a:t>
          </a:r>
          <a:r>
            <a:rPr kumimoji="1" lang="en-US" altLang="zh-TW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rPr>
            <a:t>)</a:t>
          </a:r>
          <a:endParaRPr kumimoji="1" lang="zh-TW" altLang="en-US" sz="22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標楷體" pitchFamily="65" charset="-120"/>
            <a:ea typeface="標楷體" pitchFamily="65" charset="-120"/>
          </a:endParaRPr>
        </a:p>
      </dsp:txBody>
      <dsp:txXfrm>
        <a:off x="1481520" y="3542011"/>
        <a:ext cx="996092" cy="996092"/>
      </dsp:txXfrm>
    </dsp:sp>
    <dsp:sp modelId="{9CB0655B-1565-4D95-9A3D-7646A644B29A}">
      <dsp:nvSpPr>
        <dsp:cNvPr id="0" name=""/>
        <dsp:cNvSpPr/>
      </dsp:nvSpPr>
      <dsp:spPr>
        <a:xfrm rot="11880000">
          <a:off x="1972815" y="2252284"/>
          <a:ext cx="425246" cy="41465"/>
        </a:xfrm>
        <a:custGeom>
          <a:avLst/>
          <a:gdLst/>
          <a:ahLst/>
          <a:cxnLst/>
          <a:rect l="0" t="0" r="0" b="0"/>
          <a:pathLst>
            <a:path>
              <a:moveTo>
                <a:pt x="0" y="20732"/>
              </a:moveTo>
              <a:lnTo>
                <a:pt x="425246" y="207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800" kern="1200">
            <a:latin typeface="標楷體" pitchFamily="65" charset="-120"/>
            <a:ea typeface="標楷體" pitchFamily="65" charset="-120"/>
          </a:endParaRPr>
        </a:p>
      </dsp:txBody>
      <dsp:txXfrm rot="10800000">
        <a:off x="2174807" y="2262385"/>
        <a:ext cx="21262" cy="21262"/>
      </dsp:txXfrm>
    </dsp:sp>
    <dsp:sp modelId="{6114306F-EDC6-4D7D-9F3F-104D68A4EE19}">
      <dsp:nvSpPr>
        <dsp:cNvPr id="0" name=""/>
        <dsp:cNvSpPr/>
      </dsp:nvSpPr>
      <dsp:spPr>
        <a:xfrm>
          <a:off x="609008" y="1285315"/>
          <a:ext cx="1408686" cy="14086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rPr>
            <a:t>導師、任課教師</a:t>
          </a:r>
        </a:p>
      </dsp:txBody>
      <dsp:txXfrm>
        <a:off x="815305" y="1491612"/>
        <a:ext cx="996092" cy="9960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73EA3-2DD8-4E87-891B-5CA7A46A010B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8B23C-0127-40A6-BB0E-6A7538FD3E0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1908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8B23C-0127-40A6-BB0E-6A7538FD3E0B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8253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C307D9-893F-433E-8220-B024ECFF75EF}" type="slidenum">
              <a:rPr lang="zh-TW" altLang="en-US" smtClean="0"/>
              <a:pPr>
                <a:defRPr/>
              </a:pPr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78385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C307D9-893F-433E-8220-B024ECFF75EF}" type="slidenum">
              <a:rPr lang="zh-TW" altLang="en-US" smtClean="0"/>
              <a:pPr>
                <a:defRPr/>
              </a:pPr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4145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C307D9-893F-433E-8220-B024ECFF75EF}" type="slidenum">
              <a:rPr lang="zh-TW" altLang="en-US" smtClean="0"/>
              <a:pPr>
                <a:defRPr/>
              </a:pPr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24809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E48B5A7D-887C-4CEC-93A3-091C87D1A361}" type="slidenum">
              <a:rPr kumimoji="0" lang="zh-TW" altLang="en-US">
                <a:latin typeface="Calibri" panose="020F0502020204030204" pitchFamily="34" charset="0"/>
              </a:rPr>
              <a:pPr eaLnBrk="1" hangingPunct="1"/>
              <a:t>13</a:t>
            </a:fld>
            <a:endParaRPr kumimoji="0" lang="zh-TW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6998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8B23C-0127-40A6-BB0E-6A7538FD3E0B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33375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8B23C-0127-40A6-BB0E-6A7538FD3E0B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89422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8B23C-0127-40A6-BB0E-6A7538FD3E0B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86652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8B23C-0127-40A6-BB0E-6A7538FD3E0B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87366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8B23C-0127-40A6-BB0E-6A7538FD3E0B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99533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8B23C-0127-40A6-BB0E-6A7538FD3E0B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5313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8B23C-0127-40A6-BB0E-6A7538FD3E0B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92200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8B23C-0127-40A6-BB0E-6A7538FD3E0B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73044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4813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701090-48B1-40BB-A500-1E4F3663F1C3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8432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8B23C-0127-40A6-BB0E-6A7538FD3E0B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49432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8B23C-0127-40A6-BB0E-6A7538FD3E0B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47985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FD7A75-FE1B-48DA-A282-D43123420389}" type="slidenum">
              <a:rPr lang="zh-TW" altLang="en-US" smtClean="0"/>
              <a:pPr>
                <a:defRPr/>
              </a:pPr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9706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8B23C-0127-40A6-BB0E-6A7538FD3E0B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3596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F4CFDA-61EF-449F-8FFF-FE2E88AB959A}" type="slidenum">
              <a:rPr lang="zh-TW" altLang="en-US" smtClean="0"/>
              <a:pPr>
                <a:defRPr/>
              </a:pPr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4496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F4CFDA-61EF-449F-8FFF-FE2E88AB959A}" type="slidenum">
              <a:rPr lang="zh-TW" altLang="en-US" smtClean="0"/>
              <a:pPr>
                <a:defRPr/>
              </a:pPr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8374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F4CFDA-61EF-449F-8FFF-FE2E88AB959A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63577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F4CFDA-61EF-449F-8FFF-FE2E88AB959A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3348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C307D9-893F-433E-8220-B024ECFF75EF}" type="slidenum">
              <a:rPr lang="zh-TW" altLang="en-US" smtClean="0"/>
              <a:pPr>
                <a:defRPr/>
              </a:pPr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37377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C307D9-893F-433E-8220-B024ECFF75EF}" type="slidenum">
              <a:rPr lang="zh-TW" altLang="en-US" smtClean="0"/>
              <a:pPr>
                <a:defRPr/>
              </a:pPr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4319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E5CA-FFB4-4E74-B880-D33DDCBF5E54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CC7A0-4C6B-43E4-9C99-6177DD3117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5533895"/>
      </p:ext>
    </p:extLst>
  </p:cSld>
  <p:clrMapOvr>
    <a:masterClrMapping/>
  </p:clrMapOvr>
  <p:transition spd="slow" advClick="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E5CA-FFB4-4E74-B880-D33DDCBF5E54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CC7A0-4C6B-43E4-9C99-6177DD3117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3144903"/>
      </p:ext>
    </p:extLst>
  </p:cSld>
  <p:clrMapOvr>
    <a:masterClrMapping/>
  </p:clrMapOvr>
  <p:transition spd="slow" advClick="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E5CA-FFB4-4E74-B880-D33DDCBF5E54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CC7A0-4C6B-43E4-9C99-6177DD3117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7175749"/>
      </p:ext>
    </p:extLst>
  </p:cSld>
  <p:clrMapOvr>
    <a:masterClrMapping/>
  </p:clrMapOvr>
  <p:transition spd="slow" advClick="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E5CA-FFB4-4E74-B880-D33DDCBF5E54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CC7A0-4C6B-43E4-9C99-6177DD3117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4291573"/>
      </p:ext>
    </p:extLst>
  </p:cSld>
  <p:clrMapOvr>
    <a:masterClrMapping/>
  </p:clrMapOvr>
  <p:transition spd="slow" advClick="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E5CA-FFB4-4E74-B880-D33DDCBF5E54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CC7A0-4C6B-43E4-9C99-6177DD3117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1500510"/>
      </p:ext>
    </p:extLst>
  </p:cSld>
  <p:clrMapOvr>
    <a:masterClrMapping/>
  </p:clrMapOvr>
  <p:transition spd="slow" advClick="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E5CA-FFB4-4E74-B880-D33DDCBF5E54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CC7A0-4C6B-43E4-9C99-6177DD3117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1157143"/>
      </p:ext>
    </p:extLst>
  </p:cSld>
  <p:clrMapOvr>
    <a:masterClrMapping/>
  </p:clrMapOvr>
  <p:transition spd="slow" advClick="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E5CA-FFB4-4E74-B880-D33DDCBF5E54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CC7A0-4C6B-43E4-9C99-6177DD3117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1251486"/>
      </p:ext>
    </p:extLst>
  </p:cSld>
  <p:clrMapOvr>
    <a:masterClrMapping/>
  </p:clrMapOvr>
  <p:transition spd="slow" advClick="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E5CA-FFB4-4E74-B880-D33DDCBF5E54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CC7A0-4C6B-43E4-9C99-6177DD3117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3184430"/>
      </p:ext>
    </p:extLst>
  </p:cSld>
  <p:clrMapOvr>
    <a:masterClrMapping/>
  </p:clrMapOvr>
  <p:transition spd="slow" advClick="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E5CA-FFB4-4E74-B880-D33DDCBF5E54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CC7A0-4C6B-43E4-9C99-6177DD3117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0882997"/>
      </p:ext>
    </p:extLst>
  </p:cSld>
  <p:clrMapOvr>
    <a:masterClrMapping/>
  </p:clrMapOvr>
  <p:transition spd="slow" advClick="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E5CA-FFB4-4E74-B880-D33DDCBF5E54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CC7A0-4C6B-43E4-9C99-6177DD3117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3388094"/>
      </p:ext>
    </p:extLst>
  </p:cSld>
  <p:clrMapOvr>
    <a:masterClrMapping/>
  </p:clrMapOvr>
  <p:transition spd="slow" advClick="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E5CA-FFB4-4E74-B880-D33DDCBF5E54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CC7A0-4C6B-43E4-9C99-6177DD3117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013141"/>
      </p:ext>
    </p:extLst>
  </p:cSld>
  <p:clrMapOvr>
    <a:masterClrMapping/>
  </p:clrMapOvr>
  <p:transition spd="slow" advClick="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DE5CA-FFB4-4E74-B880-D33DDCBF5E54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CC7A0-4C6B-43E4-9C99-6177DD3117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0539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 advClick="0">
    <p:wipe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國中、小自殺個案之評估與處遇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44705" y="4840940"/>
            <a:ext cx="6858000" cy="1102659"/>
          </a:xfrm>
        </p:spPr>
        <p:txBody>
          <a:bodyPr>
            <a:normAutofit/>
          </a:bodyPr>
          <a:lstStyle/>
          <a:p>
            <a:pPr algn="r"/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新竹縣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學生輔導諮商中心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2910978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4"/>
          <p:cNvSpPr>
            <a:spLocks noGrp="1"/>
          </p:cNvSpPr>
          <p:nvPr>
            <p:ph type="title"/>
          </p:nvPr>
        </p:nvSpPr>
        <p:spPr>
          <a:xfrm>
            <a:off x="323850" y="247649"/>
            <a:ext cx="8591550" cy="876301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評估內容與方向之「兒童青少年危險因子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」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495300" y="952500"/>
            <a:ext cx="8362950" cy="550545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altLang="zh-TW" sz="2400" dirty="0" smtClean="0">
                <a:latin typeface="Book Antiqua" pitchFamily="18" charset="0"/>
                <a:ea typeface="標楷體" pitchFamily="65" charset="-120"/>
              </a:rPr>
              <a:t>3.</a:t>
            </a:r>
            <a:r>
              <a:rPr lang="zh-TW" altLang="en-US" sz="2400" b="1" dirty="0" smtClean="0">
                <a:solidFill>
                  <a:srgbClr val="C00000"/>
                </a:solidFill>
                <a:latin typeface="Book Antiqua" pitchFamily="18" charset="0"/>
                <a:ea typeface="標楷體" pitchFamily="65" charset="-120"/>
              </a:rPr>
              <a:t>言語與思想</a:t>
            </a:r>
            <a:r>
              <a:rPr lang="zh-TW" altLang="en-US" sz="2400" dirty="0" smtClean="0">
                <a:latin typeface="Book Antiqua" pitchFamily="18" charset="0"/>
                <a:ea typeface="標楷體" pitchFamily="65" charset="-120"/>
              </a:rPr>
              <a:t>：</a:t>
            </a:r>
            <a:endParaRPr lang="en-US" altLang="zh-TW" sz="2400" dirty="0" smtClean="0">
              <a:latin typeface="Book Antiqua" pitchFamily="18" charset="0"/>
              <a:ea typeface="標楷體" pitchFamily="65" charset="-120"/>
            </a:endParaRPr>
          </a:p>
          <a:p>
            <a:pPr lvl="0">
              <a:buNone/>
            </a:pPr>
            <a:r>
              <a:rPr lang="en-US" altLang="zh-TW" sz="2400" dirty="0" smtClean="0">
                <a:latin typeface="Book Antiqua" pitchFamily="18" charset="0"/>
                <a:ea typeface="標楷體" pitchFamily="65" charset="-120"/>
              </a:rPr>
              <a:t>   (1) </a:t>
            </a:r>
            <a:r>
              <a:rPr lang="zh-TW" altLang="en-US" sz="2400" dirty="0" smtClean="0">
                <a:latin typeface="Book Antiqua" pitchFamily="18" charset="0"/>
                <a:ea typeface="標楷體" pitchFamily="65" charset="-120"/>
              </a:rPr>
              <a:t>對自我有負面的想法，如：覺得自己沒有用</a:t>
            </a:r>
            <a:endParaRPr lang="en-US" altLang="zh-TW" sz="2400" dirty="0" smtClean="0">
              <a:latin typeface="Book Antiqua" pitchFamily="18" charset="0"/>
              <a:ea typeface="標楷體" pitchFamily="65" charset="-120"/>
            </a:endParaRPr>
          </a:p>
          <a:p>
            <a:pPr lvl="0">
              <a:buNone/>
            </a:pPr>
            <a:r>
              <a:rPr lang="en-US" altLang="zh-TW" sz="2400" dirty="0" smtClean="0">
                <a:latin typeface="Book Antiqua" pitchFamily="18" charset="0"/>
                <a:ea typeface="標楷體" pitchFamily="65" charset="-120"/>
              </a:rPr>
              <a:t>   (2) </a:t>
            </a:r>
            <a:r>
              <a:rPr lang="zh-TW" altLang="en-US" sz="2400" dirty="0" smtClean="0">
                <a:latin typeface="Book Antiqua" pitchFamily="18" charset="0"/>
                <a:ea typeface="標楷體" pitchFamily="65" charset="-120"/>
              </a:rPr>
              <a:t>易有兩極化、絕對</a:t>
            </a:r>
            <a:r>
              <a:rPr lang="en-US" altLang="zh-TW" sz="2400" dirty="0" smtClean="0">
                <a:latin typeface="Book Antiqua" pitchFamily="18" charset="0"/>
                <a:ea typeface="標楷體" pitchFamily="65" charset="-120"/>
              </a:rPr>
              <a:t>/</a:t>
            </a:r>
            <a:r>
              <a:rPr lang="zh-TW" altLang="en-US" sz="2400" dirty="0" smtClean="0">
                <a:latin typeface="Book Antiqua" pitchFamily="18" charset="0"/>
                <a:ea typeface="標楷體" pitchFamily="65" charset="-120"/>
              </a:rPr>
              <a:t>一定的想法</a:t>
            </a:r>
            <a:endParaRPr lang="en-US" altLang="zh-TW" sz="2400" dirty="0" smtClean="0">
              <a:latin typeface="Book Antiqua" pitchFamily="18" charset="0"/>
              <a:ea typeface="標楷體" pitchFamily="65" charset="-120"/>
            </a:endParaRPr>
          </a:p>
          <a:p>
            <a:pPr lvl="0">
              <a:buNone/>
            </a:pPr>
            <a:r>
              <a:rPr lang="en-US" altLang="zh-TW" sz="2400" dirty="0" smtClean="0">
                <a:latin typeface="Book Antiqua" pitchFamily="18" charset="0"/>
                <a:ea typeface="標楷體" pitchFamily="65" charset="-120"/>
              </a:rPr>
              <a:t>   (3) </a:t>
            </a:r>
            <a:r>
              <a:rPr lang="zh-TW" altLang="en-US" sz="2400" b="1" dirty="0" smtClean="0">
                <a:solidFill>
                  <a:srgbClr val="0070C0"/>
                </a:solidFill>
                <a:latin typeface="Book Antiqua" pitchFamily="18" charset="0"/>
                <a:ea typeface="標楷體" pitchFamily="65" charset="-120"/>
              </a:rPr>
              <a:t>透過死亡以免除痛苦或災難  </a:t>
            </a:r>
            <a:r>
              <a:rPr lang="en-US" altLang="zh-TW" sz="2400" b="1" dirty="0" err="1" smtClean="0">
                <a:solidFill>
                  <a:srgbClr val="0070C0"/>
                </a:solidFill>
                <a:latin typeface="Book Antiqua" pitchFamily="18" charset="0"/>
                <a:ea typeface="標楷體" pitchFamily="65" charset="-120"/>
              </a:rPr>
              <a:t>vs</a:t>
            </a:r>
            <a:r>
              <a:rPr lang="en-US" altLang="zh-TW" sz="2400" b="1" dirty="0" smtClean="0">
                <a:solidFill>
                  <a:srgbClr val="0070C0"/>
                </a:solidFill>
                <a:latin typeface="Book Antiqua" pitchFamily="18" charset="0"/>
                <a:ea typeface="標楷體" pitchFamily="65" charset="-120"/>
              </a:rPr>
              <a:t> </a:t>
            </a:r>
            <a:r>
              <a:rPr lang="zh-TW" altLang="en-US" sz="2400" b="1" dirty="0" smtClean="0">
                <a:solidFill>
                  <a:srgbClr val="0070C0"/>
                </a:solidFill>
                <a:latin typeface="Book Antiqua" pitchFamily="18" charset="0"/>
                <a:ea typeface="標楷體" pitchFamily="65" charset="-120"/>
              </a:rPr>
              <a:t>期待被拯救</a:t>
            </a:r>
            <a:endParaRPr lang="en-US" altLang="zh-TW" sz="2400" b="1" dirty="0" smtClean="0">
              <a:solidFill>
                <a:srgbClr val="0070C0"/>
              </a:solidFill>
              <a:latin typeface="Book Antiqua" pitchFamily="18" charset="0"/>
              <a:ea typeface="標楷體" pitchFamily="65" charset="-120"/>
            </a:endParaRPr>
          </a:p>
          <a:p>
            <a:pPr lvl="0">
              <a:buNone/>
            </a:pPr>
            <a:r>
              <a:rPr lang="en-US" altLang="zh-TW" sz="2400" dirty="0" smtClean="0">
                <a:latin typeface="Book Antiqua" pitchFamily="18" charset="0"/>
                <a:ea typeface="標楷體" pitchFamily="65" charset="-120"/>
              </a:rPr>
              <a:t>4.</a:t>
            </a:r>
            <a:r>
              <a:rPr lang="zh-TW" altLang="en-US" sz="2400" b="1" dirty="0" smtClean="0">
                <a:solidFill>
                  <a:srgbClr val="C00000"/>
                </a:solidFill>
                <a:latin typeface="Book Antiqua" pitchFamily="18" charset="0"/>
                <a:ea typeface="標楷體" pitchFamily="65" charset="-120"/>
              </a:rPr>
              <a:t>行為反應</a:t>
            </a:r>
            <a:r>
              <a:rPr lang="zh-TW" altLang="en-US" sz="2400" dirty="0" smtClean="0">
                <a:latin typeface="Book Antiqua" pitchFamily="18" charset="0"/>
                <a:ea typeface="標楷體" pitchFamily="65" charset="-120"/>
              </a:rPr>
              <a:t>：</a:t>
            </a:r>
            <a:endParaRPr lang="en-US" altLang="zh-TW" sz="2400" dirty="0" smtClean="0">
              <a:latin typeface="Book Antiqua" pitchFamily="18" charset="0"/>
              <a:ea typeface="標楷體" pitchFamily="65" charset="-120"/>
            </a:endParaRPr>
          </a:p>
          <a:p>
            <a:pPr lvl="0">
              <a:buNone/>
            </a:pPr>
            <a:r>
              <a:rPr lang="en-US" altLang="zh-TW" sz="2400" dirty="0" smtClean="0">
                <a:latin typeface="Book Antiqua" pitchFamily="18" charset="0"/>
                <a:ea typeface="標楷體" pitchFamily="65" charset="-120"/>
              </a:rPr>
              <a:t>   (1) </a:t>
            </a:r>
            <a:r>
              <a:rPr lang="zh-TW" altLang="zh-TW" sz="2400" dirty="0" smtClean="0">
                <a:latin typeface="Book Antiqua" pitchFamily="18" charset="0"/>
                <a:ea typeface="標楷體" pitchFamily="65" charset="-120"/>
              </a:rPr>
              <a:t>談論自殺或令人絕望的事、專注於死亡想法</a:t>
            </a:r>
          </a:p>
          <a:p>
            <a:pPr lvl="0">
              <a:buNone/>
            </a:pPr>
            <a:r>
              <a:rPr lang="en-US" altLang="zh-TW" sz="2400" dirty="0" smtClean="0">
                <a:latin typeface="Book Antiqua" pitchFamily="18" charset="0"/>
                <a:ea typeface="標楷體" pitchFamily="65" charset="-120"/>
              </a:rPr>
              <a:t>   (2) </a:t>
            </a:r>
            <a:r>
              <a:rPr lang="zh-TW" altLang="zh-TW" sz="2400" dirty="0" smtClean="0">
                <a:latin typeface="Book Antiqua" pitchFamily="18" charset="0"/>
                <a:ea typeface="標楷體" pitchFamily="65" charset="-120"/>
              </a:rPr>
              <a:t>突然的行為改變</a:t>
            </a:r>
            <a:r>
              <a:rPr lang="zh-TW" altLang="en-US" sz="2400" dirty="0" smtClean="0">
                <a:latin typeface="Book Antiqua" pitchFamily="18" charset="0"/>
                <a:ea typeface="標楷體" pitchFamily="65" charset="-120"/>
              </a:rPr>
              <a:t>，如：</a:t>
            </a:r>
            <a:r>
              <a:rPr lang="zh-TW" altLang="zh-TW" sz="2400" dirty="0" smtClean="0">
                <a:latin typeface="Book Antiqua" pitchFamily="18" charset="0"/>
                <a:ea typeface="標楷體" pitchFamily="65" charset="-120"/>
              </a:rPr>
              <a:t>從家人或朋友</a:t>
            </a:r>
            <a:r>
              <a:rPr lang="zh-TW" altLang="zh-TW" sz="2400" b="1" dirty="0" smtClean="0">
                <a:solidFill>
                  <a:srgbClr val="0070C0"/>
                </a:solidFill>
                <a:latin typeface="Book Antiqua" pitchFamily="18" charset="0"/>
                <a:ea typeface="標楷體" pitchFamily="65" charset="-120"/>
              </a:rPr>
              <a:t>退縮</a:t>
            </a:r>
            <a:r>
              <a:rPr lang="zh-TW" altLang="zh-TW" sz="2400" dirty="0" smtClean="0">
                <a:latin typeface="Book Antiqua" pitchFamily="18" charset="0"/>
                <a:ea typeface="標楷體" pitchFamily="65" charset="-120"/>
              </a:rPr>
              <a:t>回自己</a:t>
            </a:r>
            <a:r>
              <a:rPr lang="zh-TW" altLang="en-US" sz="2400" dirty="0" smtClean="0">
                <a:latin typeface="Book Antiqua" pitchFamily="18" charset="0"/>
                <a:ea typeface="標楷體" pitchFamily="65" charset="-120"/>
              </a:rPr>
              <a:t>；學校</a:t>
            </a:r>
            <a:endParaRPr lang="en-US" altLang="zh-TW" sz="2400" dirty="0" smtClean="0">
              <a:latin typeface="Book Antiqua" pitchFamily="18" charset="0"/>
              <a:ea typeface="標楷體" pitchFamily="65" charset="-120"/>
            </a:endParaRPr>
          </a:p>
          <a:p>
            <a:pPr lvl="0">
              <a:buNone/>
            </a:pPr>
            <a:r>
              <a:rPr lang="en-US" altLang="zh-TW" sz="2400" dirty="0" smtClean="0">
                <a:latin typeface="Book Antiqua" pitchFamily="18" charset="0"/>
                <a:ea typeface="標楷體" pitchFamily="65" charset="-120"/>
              </a:rPr>
              <a:t>        </a:t>
            </a:r>
            <a:r>
              <a:rPr lang="zh-TW" altLang="en-US" sz="2400" dirty="0" smtClean="0">
                <a:latin typeface="Book Antiqua" pitchFamily="18" charset="0"/>
                <a:ea typeface="標楷體" pitchFamily="65" charset="-120"/>
              </a:rPr>
              <a:t>表現或出席；無法專注；</a:t>
            </a:r>
            <a:r>
              <a:rPr lang="zh-TW" altLang="zh-TW" sz="2400" dirty="0" smtClean="0">
                <a:latin typeface="Book Antiqua" pitchFamily="18" charset="0"/>
                <a:ea typeface="標楷體" pitchFamily="65" charset="-120"/>
              </a:rPr>
              <a:t>在消沉一段時間後，突然或沒</a:t>
            </a:r>
            <a:endParaRPr lang="en-US" altLang="zh-TW" sz="2400" dirty="0" smtClean="0">
              <a:latin typeface="Book Antiqua" pitchFamily="18" charset="0"/>
              <a:ea typeface="標楷體" pitchFamily="65" charset="-120"/>
            </a:endParaRPr>
          </a:p>
          <a:p>
            <a:pPr lvl="0">
              <a:buNone/>
            </a:pPr>
            <a:r>
              <a:rPr lang="en-US" altLang="zh-TW" sz="2400" dirty="0" smtClean="0">
                <a:latin typeface="Book Antiqua" pitchFamily="18" charset="0"/>
                <a:ea typeface="標楷體" pitchFamily="65" charset="-120"/>
              </a:rPr>
              <a:t>        </a:t>
            </a:r>
            <a:r>
              <a:rPr lang="zh-TW" altLang="zh-TW" sz="2400" dirty="0" smtClean="0">
                <a:latin typeface="Book Antiqua" pitchFamily="18" charset="0"/>
                <a:ea typeface="標楷體" pitchFamily="65" charset="-120"/>
              </a:rPr>
              <a:t>有預警的亢奮、騷動行為</a:t>
            </a:r>
            <a:endParaRPr lang="en-US" altLang="zh-TW" sz="2400" dirty="0" smtClean="0"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400" dirty="0" smtClean="0">
                <a:latin typeface="Book Antiqua" pitchFamily="18" charset="0"/>
                <a:ea typeface="標楷體" pitchFamily="65" charset="-120"/>
              </a:rPr>
              <a:t>   (3) </a:t>
            </a:r>
            <a:r>
              <a:rPr lang="zh-TW" altLang="en-US" sz="2400" dirty="0" smtClean="0">
                <a:latin typeface="Book Antiqua" pitchFamily="18" charset="0"/>
                <a:ea typeface="標楷體" pitchFamily="65" charset="-120"/>
              </a:rPr>
              <a:t>出現</a:t>
            </a:r>
            <a:r>
              <a:rPr lang="zh-TW" altLang="zh-TW" sz="2400" dirty="0" smtClean="0">
                <a:latin typeface="Book Antiqua" pitchFamily="18" charset="0"/>
                <a:ea typeface="標楷體" pitchFamily="65" charset="-120"/>
              </a:rPr>
              <a:t>暴力或無法控制</a:t>
            </a:r>
            <a:r>
              <a:rPr lang="zh-TW" altLang="en-US" sz="2400" dirty="0" smtClean="0">
                <a:latin typeface="Book Antiqua" pitchFamily="18" charset="0"/>
                <a:ea typeface="標楷體" pitchFamily="65" charset="-120"/>
              </a:rPr>
              <a:t>、</a:t>
            </a:r>
            <a:r>
              <a:rPr lang="zh-TW" altLang="zh-TW" sz="2400" dirty="0" smtClean="0">
                <a:latin typeface="Book Antiqua" pitchFamily="18" charset="0"/>
                <a:ea typeface="標楷體" pitchFamily="65" charset="-120"/>
              </a:rPr>
              <a:t>藥物或</a:t>
            </a:r>
            <a:r>
              <a:rPr lang="zh-TW" altLang="en-US" sz="2400" dirty="0" smtClean="0">
                <a:latin typeface="Book Antiqua" pitchFamily="18" charset="0"/>
                <a:ea typeface="標楷體" pitchFamily="65" charset="-120"/>
              </a:rPr>
              <a:t>喝酒或抽煙或毒品等</a:t>
            </a:r>
            <a:r>
              <a:rPr lang="zh-TW" altLang="zh-TW" sz="2400" dirty="0" smtClean="0">
                <a:latin typeface="Book Antiqua" pitchFamily="18" charset="0"/>
                <a:ea typeface="標楷體" pitchFamily="65" charset="-120"/>
              </a:rPr>
              <a:t>行為</a:t>
            </a:r>
          </a:p>
          <a:p>
            <a:pPr lvl="0">
              <a:buNone/>
            </a:pPr>
            <a:r>
              <a:rPr lang="en-US" altLang="zh-TW" sz="2400" dirty="0" smtClean="0">
                <a:latin typeface="Book Antiqua" pitchFamily="18" charset="0"/>
                <a:ea typeface="標楷體" pitchFamily="65" charset="-120"/>
              </a:rPr>
              <a:t>   (4) </a:t>
            </a:r>
            <a:r>
              <a:rPr lang="zh-TW" altLang="zh-TW" sz="2400" dirty="0" smtClean="0">
                <a:latin typeface="Book Antiqua" pitchFamily="18" charset="0"/>
                <a:ea typeface="標楷體" pitchFamily="65" charset="-120"/>
              </a:rPr>
              <a:t>送走有價值的財產或是作最後的安排</a:t>
            </a:r>
          </a:p>
          <a:p>
            <a:pPr>
              <a:buNone/>
            </a:pPr>
            <a:r>
              <a:rPr lang="en-US" altLang="zh-TW" sz="2400" dirty="0" smtClean="0">
                <a:latin typeface="Book Antiqua" pitchFamily="18" charset="0"/>
                <a:ea typeface="標楷體" pitchFamily="65" charset="-120"/>
              </a:rPr>
              <a:t>   (5) </a:t>
            </a:r>
            <a:r>
              <a:rPr lang="zh-TW" altLang="zh-TW" sz="2400" dirty="0" smtClean="0">
                <a:latin typeface="Book Antiqua" pitchFamily="18" charset="0"/>
                <a:ea typeface="標楷體" pitchFamily="65" charset="-120"/>
              </a:rPr>
              <a:t>跟他們親近或是熟悉的人在最近自殺</a:t>
            </a:r>
          </a:p>
          <a:p>
            <a:pPr lvl="0">
              <a:buNone/>
            </a:pPr>
            <a:r>
              <a:rPr lang="en-US" altLang="zh-TW" sz="2400" dirty="0" smtClean="0">
                <a:latin typeface="Book Antiqua" pitchFamily="18" charset="0"/>
                <a:ea typeface="標楷體" pitchFamily="65" charset="-120"/>
              </a:rPr>
              <a:t>   (6) </a:t>
            </a:r>
            <a:r>
              <a:rPr lang="zh-TW" altLang="zh-TW" sz="2400" dirty="0" smtClean="0">
                <a:latin typeface="Book Antiqua" pitchFamily="18" charset="0"/>
                <a:ea typeface="標楷體" pitchFamily="65" charset="-120"/>
              </a:rPr>
              <a:t>離家</a:t>
            </a:r>
            <a:r>
              <a:rPr lang="en-US" altLang="zh-TW" sz="2400" dirty="0" smtClean="0">
                <a:latin typeface="Book Antiqua" pitchFamily="18" charset="0"/>
                <a:ea typeface="標楷體" pitchFamily="65" charset="-120"/>
              </a:rPr>
              <a:t>                                     (7) </a:t>
            </a:r>
            <a:r>
              <a:rPr lang="zh-TW" altLang="zh-TW" sz="2400" dirty="0" smtClean="0">
                <a:latin typeface="Book Antiqua" pitchFamily="18" charset="0"/>
                <a:ea typeface="標楷體" pitchFamily="65" charset="-120"/>
              </a:rPr>
              <a:t>抱怨身體狀</a:t>
            </a:r>
            <a:r>
              <a:rPr lang="zh-TW" altLang="en-US" sz="2400" dirty="0" smtClean="0">
                <a:latin typeface="Book Antiqua" pitchFamily="18" charset="0"/>
                <a:ea typeface="標楷體" pitchFamily="65" charset="-120"/>
              </a:rPr>
              <a:t>況</a:t>
            </a:r>
            <a:endParaRPr lang="zh-TW" altLang="zh-TW" sz="2400" dirty="0" smtClean="0">
              <a:latin typeface="Book Antiqua" pitchFamily="18" charset="0"/>
              <a:ea typeface="標楷體" pitchFamily="65" charset="-120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19100" y="865188"/>
            <a:ext cx="8324850" cy="549751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marR="0" lvl="0" indent="0" algn="l" defTabSz="685800" rtl="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TW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標楷體" pitchFamily="65" charset="-120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TW" sz="3000" b="1" dirty="0" smtClean="0">
                <a:latin typeface="Book Antiqua" pitchFamily="18" charset="0"/>
                <a:ea typeface="標楷體" pitchFamily="65" charset="-120"/>
              </a:rPr>
              <a:t>  </a:t>
            </a:r>
          </a:p>
          <a:p>
            <a:pPr marL="0" marR="0" lvl="0" indent="0" algn="l" defTabSz="685800" rtl="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TW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標楷體" pitchFamily="65" charset="-120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TW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標楷體" pitchFamily="65" charset="-120"/>
              <a:cs typeface="+mn-cs"/>
            </a:endParaRPr>
          </a:p>
        </p:txBody>
      </p:sp>
      <p:sp>
        <p:nvSpPr>
          <p:cNvPr id="6" name="標題 4"/>
          <p:cNvSpPr txBox="1">
            <a:spLocks/>
          </p:cNvSpPr>
          <p:nvPr/>
        </p:nvSpPr>
        <p:spPr>
          <a:xfrm>
            <a:off x="2933699" y="6438900"/>
            <a:ext cx="6210301" cy="419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r" defTabSz="685800">
              <a:lnSpc>
                <a:spcPct val="90000"/>
              </a:lnSpc>
              <a:spcBef>
                <a:spcPct val="0"/>
              </a:spcBef>
            </a:pPr>
            <a:r>
              <a:rPr kumimoji="0" lang="zh-TW" altLang="en-US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引自</a:t>
            </a:r>
            <a:r>
              <a:rPr lang="zh-TW" altLang="en-US" sz="1100" dirty="0" smtClean="0">
                <a:latin typeface="標楷體" pitchFamily="65" charset="-120"/>
                <a:ea typeface="標楷體" pitchFamily="65" charset="-120"/>
                <a:cs typeface="+mj-cs"/>
              </a:rPr>
              <a:t>：林綺雲之「走出青少年自殺與防治的迷思」、高慧芬「可以不遺憾～認識兒童自殺前兆」</a:t>
            </a:r>
            <a:endParaRPr kumimoji="0" lang="en-US" altLang="zh-TW" sz="11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4"/>
          <p:cNvSpPr>
            <a:spLocks noGrp="1"/>
          </p:cNvSpPr>
          <p:nvPr>
            <p:ph type="title"/>
          </p:nvPr>
        </p:nvSpPr>
        <p:spPr>
          <a:xfrm>
            <a:off x="323850" y="365126"/>
            <a:ext cx="8591550" cy="1325563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評估內容與方向之「兒童青少年危險因子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」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495300" y="1577975"/>
            <a:ext cx="8229600" cy="43513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TW" sz="2500" dirty="0" smtClean="0">
                <a:latin typeface="Book Antiqua" pitchFamily="18" charset="0"/>
                <a:ea typeface="標楷體" pitchFamily="65" charset="-120"/>
              </a:rPr>
              <a:t>5.</a:t>
            </a:r>
            <a:r>
              <a:rPr lang="zh-TW" altLang="en-US" sz="2500" dirty="0" smtClean="0">
                <a:latin typeface="Book Antiqua" pitchFamily="18" charset="0"/>
                <a:ea typeface="標楷體" pitchFamily="65" charset="-120"/>
              </a:rPr>
              <a:t>其他危險因子</a:t>
            </a:r>
            <a:endParaRPr lang="en-US" altLang="zh-TW" sz="2500" dirty="0" smtClean="0"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500" dirty="0" smtClean="0">
                <a:latin typeface="Book Antiqua" pitchFamily="18" charset="0"/>
                <a:ea typeface="標楷體" pitchFamily="65" charset="-120"/>
              </a:rPr>
              <a:t>  </a:t>
            </a:r>
            <a:r>
              <a:rPr lang="en-US" altLang="zh-TW" sz="2500" dirty="0" smtClean="0">
                <a:latin typeface="Book Antiqua" pitchFamily="18" charset="0"/>
                <a:ea typeface="標楷體" pitchFamily="65" charset="-120"/>
              </a:rPr>
              <a:t>(1) </a:t>
            </a:r>
            <a:r>
              <a:rPr lang="zh-TW" altLang="en-US" sz="2500" b="1" dirty="0" smtClean="0">
                <a:solidFill>
                  <a:srgbClr val="C00000"/>
                </a:solidFill>
                <a:latin typeface="Book Antiqua" pitchFamily="18" charset="0"/>
                <a:ea typeface="標楷體" pitchFamily="65" charset="-120"/>
              </a:rPr>
              <a:t>社會與家庭</a:t>
            </a:r>
            <a:r>
              <a:rPr lang="zh-TW" altLang="en-US" sz="2500" dirty="0" smtClean="0">
                <a:latin typeface="Book Antiqua" pitchFamily="18" charset="0"/>
                <a:ea typeface="標楷體" pitchFamily="65" charset="-120"/>
              </a:rPr>
              <a:t>：父母分居或離婚、身處在複雜的家庭</a:t>
            </a:r>
            <a:r>
              <a:rPr lang="en-US" altLang="zh-TW" sz="2500" dirty="0" smtClean="0">
                <a:latin typeface="Book Antiqua" pitchFamily="18" charset="0"/>
                <a:ea typeface="標楷體" pitchFamily="65" charset="-120"/>
              </a:rPr>
              <a:t>(</a:t>
            </a:r>
            <a:r>
              <a:rPr lang="zh-TW" altLang="en-US" sz="2500" dirty="0" smtClean="0">
                <a:latin typeface="Book Antiqua" pitchFamily="18" charset="0"/>
                <a:ea typeface="標楷體" pitchFamily="65" charset="-120"/>
              </a:rPr>
              <a:t>高</a:t>
            </a:r>
            <a:endParaRPr lang="en-US" altLang="zh-TW" sz="2500" dirty="0" smtClean="0"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500" dirty="0" smtClean="0">
                <a:latin typeface="Book Antiqua" pitchFamily="18" charset="0"/>
                <a:ea typeface="標楷體" pitchFamily="65" charset="-120"/>
              </a:rPr>
              <a:t>        </a:t>
            </a:r>
            <a:r>
              <a:rPr lang="zh-TW" altLang="en-US" sz="2500" dirty="0" smtClean="0">
                <a:latin typeface="Book Antiqua" pitchFamily="18" charset="0"/>
                <a:ea typeface="標楷體" pitchFamily="65" charset="-120"/>
              </a:rPr>
              <a:t>風險</a:t>
            </a:r>
            <a:r>
              <a:rPr lang="en-US" altLang="zh-TW" sz="2500" dirty="0" smtClean="0">
                <a:latin typeface="Book Antiqua" pitchFamily="18" charset="0"/>
                <a:ea typeface="標楷體" pitchFamily="65" charset="-120"/>
              </a:rPr>
              <a:t>)</a:t>
            </a:r>
            <a:r>
              <a:rPr lang="zh-TW" altLang="en-US" sz="2500" dirty="0" smtClean="0">
                <a:latin typeface="Book Antiqua" pitchFamily="18" charset="0"/>
                <a:ea typeface="標楷體" pitchFamily="65" charset="-120"/>
              </a:rPr>
              <a:t>、家庭重大變化、家庭自殺史、</a:t>
            </a:r>
            <a:r>
              <a:rPr lang="zh-TW" altLang="en-US" sz="2500" b="1" dirty="0" smtClean="0">
                <a:solidFill>
                  <a:srgbClr val="0070C0"/>
                </a:solidFill>
                <a:latin typeface="Book Antiqua" pitchFamily="18" charset="0"/>
                <a:ea typeface="標楷體" pitchFamily="65" charset="-120"/>
              </a:rPr>
              <a:t>家暴或性侵或虐</a:t>
            </a:r>
            <a:endParaRPr lang="en-US" altLang="zh-TW" sz="2500" b="1" dirty="0" smtClean="0">
              <a:solidFill>
                <a:srgbClr val="0070C0"/>
              </a:solidFill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500" b="1" dirty="0" smtClean="0">
                <a:solidFill>
                  <a:srgbClr val="0070C0"/>
                </a:solidFill>
                <a:latin typeface="Book Antiqua" pitchFamily="18" charset="0"/>
                <a:ea typeface="標楷體" pitchFamily="65" charset="-120"/>
              </a:rPr>
              <a:t>        </a:t>
            </a:r>
            <a:r>
              <a:rPr lang="zh-TW" altLang="en-US" sz="2500" b="1" dirty="0" smtClean="0">
                <a:solidFill>
                  <a:srgbClr val="0070C0"/>
                </a:solidFill>
                <a:latin typeface="Book Antiqua" pitchFamily="18" charset="0"/>
                <a:ea typeface="標楷體" pitchFamily="65" charset="-120"/>
              </a:rPr>
              <a:t>待</a:t>
            </a:r>
          </a:p>
          <a:p>
            <a:pPr>
              <a:buNone/>
            </a:pPr>
            <a:r>
              <a:rPr lang="zh-TW" altLang="en-US" sz="2500" dirty="0" smtClean="0">
                <a:latin typeface="Book Antiqua" pitchFamily="18" charset="0"/>
                <a:ea typeface="標楷體" pitchFamily="65" charset="-120"/>
              </a:rPr>
              <a:t>  </a:t>
            </a:r>
            <a:r>
              <a:rPr lang="en-US" altLang="zh-TW" sz="2500" dirty="0" smtClean="0">
                <a:latin typeface="Book Antiqua" pitchFamily="18" charset="0"/>
                <a:ea typeface="標楷體" pitchFamily="65" charset="-120"/>
              </a:rPr>
              <a:t>(2) </a:t>
            </a:r>
            <a:r>
              <a:rPr lang="zh-TW" altLang="en-US" sz="2500" b="1" dirty="0" smtClean="0">
                <a:solidFill>
                  <a:srgbClr val="C00000"/>
                </a:solidFill>
                <a:latin typeface="Book Antiqua" pitchFamily="18" charset="0"/>
                <a:ea typeface="標楷體" pitchFamily="65" charset="-120"/>
              </a:rPr>
              <a:t>壓力事件</a:t>
            </a:r>
            <a:r>
              <a:rPr lang="zh-TW" altLang="en-US" sz="2500" dirty="0" smtClean="0">
                <a:latin typeface="Book Antiqua" pitchFamily="18" charset="0"/>
                <a:ea typeface="標楷體" pitchFamily="65" charset="-120"/>
              </a:rPr>
              <a:t>：人際衝突、課業、情感、無預期的懷孕、</a:t>
            </a:r>
            <a:endParaRPr lang="en-US" altLang="zh-TW" sz="2500" dirty="0" smtClean="0"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500" dirty="0" smtClean="0">
                <a:latin typeface="Book Antiqua" pitchFamily="18" charset="0"/>
                <a:ea typeface="標楷體" pitchFamily="65" charset="-120"/>
              </a:rPr>
              <a:t>        </a:t>
            </a:r>
            <a:r>
              <a:rPr lang="zh-TW" altLang="en-US" sz="2500" b="1" dirty="0" smtClean="0">
                <a:solidFill>
                  <a:srgbClr val="0070C0"/>
                </a:solidFill>
                <a:latin typeface="Book Antiqua" pitchFamily="18" charset="0"/>
                <a:ea typeface="標楷體" pitchFamily="65" charset="-120"/>
              </a:rPr>
              <a:t>痛苦或失落的生命事件的重現</a:t>
            </a:r>
            <a:r>
              <a:rPr lang="zh-TW" altLang="en-US" sz="2500" dirty="0" smtClean="0">
                <a:latin typeface="Book Antiqua" pitchFamily="18" charset="0"/>
                <a:ea typeface="標楷體" pitchFamily="65" charset="-120"/>
              </a:rPr>
              <a:t>、適應困難</a:t>
            </a:r>
            <a:endParaRPr lang="en-US" altLang="zh-TW" sz="2500" dirty="0" smtClean="0"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500" dirty="0" smtClean="0">
                <a:latin typeface="Book Antiqua" pitchFamily="18" charset="0"/>
                <a:ea typeface="標楷體" pitchFamily="65" charset="-120"/>
              </a:rPr>
              <a:t>  (3) </a:t>
            </a:r>
            <a:r>
              <a:rPr lang="zh-TW" altLang="en-US" sz="2500" b="1" dirty="0" smtClean="0">
                <a:solidFill>
                  <a:srgbClr val="C00000"/>
                </a:solidFill>
                <a:latin typeface="Book Antiqua" pitchFamily="18" charset="0"/>
                <a:ea typeface="標楷體" pitchFamily="65" charset="-120"/>
              </a:rPr>
              <a:t>文化、社會與脈絡</a:t>
            </a:r>
            <a:r>
              <a:rPr lang="zh-TW" altLang="en-US" sz="2500" dirty="0" smtClean="0">
                <a:latin typeface="Book Antiqua" pitchFamily="18" charset="0"/>
                <a:ea typeface="標楷體" pitchFamily="65" charset="-120"/>
              </a:rPr>
              <a:t>：媒體影響</a:t>
            </a:r>
            <a:r>
              <a:rPr lang="en-US" altLang="zh-TW" sz="2500" dirty="0" smtClean="0">
                <a:latin typeface="Book Antiqua" pitchFamily="18" charset="0"/>
                <a:ea typeface="標楷體" pitchFamily="65" charset="-120"/>
              </a:rPr>
              <a:t>(</a:t>
            </a:r>
            <a:r>
              <a:rPr lang="zh-TW" altLang="en-US" sz="2500" dirty="0" smtClean="0">
                <a:latin typeface="Book Antiqua" pitchFamily="18" charset="0"/>
                <a:ea typeface="標楷體" pitchFamily="65" charset="-120"/>
              </a:rPr>
              <a:t>學習或模仿</a:t>
            </a:r>
            <a:r>
              <a:rPr lang="en-US" altLang="zh-TW" sz="2500" dirty="0" smtClean="0">
                <a:latin typeface="Book Antiqua" pitchFamily="18" charset="0"/>
                <a:ea typeface="標楷體" pitchFamily="65" charset="-120"/>
              </a:rPr>
              <a:t>)</a:t>
            </a:r>
            <a:r>
              <a:rPr lang="zh-TW" altLang="en-US" sz="2500" dirty="0" smtClean="0">
                <a:latin typeface="Book Antiqua" pitchFamily="18" charset="0"/>
                <a:ea typeface="標楷體" pitchFamily="65" charset="-120"/>
              </a:rPr>
              <a:t>、自殺方</a:t>
            </a:r>
            <a:endParaRPr lang="en-US" altLang="zh-TW" sz="2500" dirty="0" smtClean="0"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500" dirty="0" smtClean="0">
                <a:latin typeface="Book Antiqua" pitchFamily="18" charset="0"/>
                <a:ea typeface="標楷體" pitchFamily="65" charset="-120"/>
              </a:rPr>
              <a:t>        </a:t>
            </a:r>
            <a:r>
              <a:rPr lang="zh-TW" altLang="en-US" sz="2500" dirty="0" smtClean="0">
                <a:latin typeface="Book Antiqua" pitchFamily="18" charset="0"/>
                <a:ea typeface="標楷體" pitchFamily="65" charset="-120"/>
              </a:rPr>
              <a:t>式的可近性</a:t>
            </a:r>
            <a:endParaRPr lang="en-US" altLang="zh-TW" sz="2500" dirty="0" smtClean="0"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500" dirty="0" smtClean="0">
                <a:latin typeface="Book Antiqua" pitchFamily="18" charset="0"/>
                <a:ea typeface="標楷體" pitchFamily="65" charset="-120"/>
              </a:rPr>
              <a:t>  (4) </a:t>
            </a:r>
            <a:r>
              <a:rPr lang="zh-TW" altLang="en-US" sz="2500" b="1" dirty="0" smtClean="0">
                <a:solidFill>
                  <a:srgbClr val="C00000"/>
                </a:solidFill>
                <a:latin typeface="Book Antiqua" pitchFamily="18" charset="0"/>
                <a:ea typeface="標楷體" pitchFamily="65" charset="-120"/>
              </a:rPr>
              <a:t>個人精神疾病或重大身體疾病</a:t>
            </a:r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19100" y="1360488"/>
            <a:ext cx="8324850" cy="5183187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marR="0" lvl="0" indent="0" algn="l" defTabSz="685800" rtl="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TW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標楷體" pitchFamily="65" charset="-120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TW" sz="3000" b="1" dirty="0" smtClean="0">
                <a:latin typeface="Book Antiqua" pitchFamily="18" charset="0"/>
                <a:ea typeface="標楷體" pitchFamily="65" charset="-120"/>
              </a:rPr>
              <a:t>  </a:t>
            </a:r>
          </a:p>
          <a:p>
            <a:pPr marL="0" marR="0" lvl="0" indent="0" algn="l" defTabSz="685800" rtl="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TW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標楷體" pitchFamily="65" charset="-120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TW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標楷體" pitchFamily="65" charset="-120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4"/>
          <p:cNvSpPr>
            <a:spLocks noGrp="1"/>
          </p:cNvSpPr>
          <p:nvPr>
            <p:ph type="title"/>
          </p:nvPr>
        </p:nvSpPr>
        <p:spPr>
          <a:xfrm>
            <a:off x="323850" y="365126"/>
            <a:ext cx="8591550" cy="1325563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評估內容與方向之「兒童青少年保護因子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」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857250" y="1577975"/>
            <a:ext cx="7867650" cy="43513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TW" sz="3200" b="1" dirty="0" smtClean="0">
                <a:latin typeface="Book Antiqua" pitchFamily="18" charset="0"/>
                <a:ea typeface="標楷體" pitchFamily="65" charset="-120"/>
              </a:rPr>
              <a:t>1.</a:t>
            </a:r>
            <a:r>
              <a:rPr lang="zh-TW" altLang="en-US" sz="3200" b="1" dirty="0" smtClean="0">
                <a:latin typeface="Book Antiqua" pitchFamily="18" charset="0"/>
                <a:ea typeface="標楷體" pitchFamily="65" charset="-120"/>
              </a:rPr>
              <a:t>社會支持系統</a:t>
            </a:r>
            <a:endParaRPr lang="en-US" altLang="zh-TW" sz="3200" b="1" dirty="0" smtClean="0">
              <a:latin typeface="Book Antiqua" pitchFamily="18" charset="0"/>
              <a:ea typeface="標楷體" pitchFamily="65" charset="-120"/>
            </a:endParaRPr>
          </a:p>
          <a:p>
            <a:pPr>
              <a:spcAft>
                <a:spcPts val="1200"/>
              </a:spcAft>
              <a:buNone/>
            </a:pPr>
            <a:r>
              <a:rPr lang="en-US" altLang="zh-TW" sz="3200" b="1" dirty="0" smtClean="0">
                <a:latin typeface="Book Antiqua" pitchFamily="18" charset="0"/>
                <a:ea typeface="標楷體" pitchFamily="65" charset="-120"/>
              </a:rPr>
              <a:t>    </a:t>
            </a:r>
            <a:r>
              <a:rPr lang="zh-TW" altLang="en-US" sz="3200" b="1" dirty="0" smtClean="0">
                <a:latin typeface="Book Antiqua" pitchFamily="18" charset="0"/>
                <a:ea typeface="標楷體" pitchFamily="65" charset="-120"/>
              </a:rPr>
              <a:t>家庭親友、同儕、社團、信仰</a:t>
            </a:r>
            <a:endParaRPr lang="en-US" altLang="zh-TW" sz="3200" b="1" dirty="0" smtClean="0">
              <a:latin typeface="Book Antiqua" pitchFamily="18" charset="0"/>
              <a:ea typeface="標楷體" pitchFamily="65" charset="-120"/>
            </a:endParaRPr>
          </a:p>
          <a:p>
            <a:pPr>
              <a:spcAft>
                <a:spcPts val="1200"/>
              </a:spcAft>
              <a:buNone/>
            </a:pPr>
            <a:r>
              <a:rPr lang="en-US" altLang="zh-TW" sz="3200" b="1" dirty="0" smtClean="0">
                <a:latin typeface="Book Antiqua" pitchFamily="18" charset="0"/>
                <a:ea typeface="標楷體" pitchFamily="65" charset="-120"/>
              </a:rPr>
              <a:t>2.</a:t>
            </a:r>
            <a:r>
              <a:rPr lang="zh-TW" altLang="en-US" sz="3200" b="1" dirty="0" smtClean="0">
                <a:latin typeface="Book Antiqua" pitchFamily="18" charset="0"/>
                <a:ea typeface="標楷體" pitchFamily="65" charset="-120"/>
              </a:rPr>
              <a:t>強化求助行為</a:t>
            </a:r>
            <a:endParaRPr lang="en-US" altLang="zh-TW" sz="3200" b="1" dirty="0" smtClean="0">
              <a:latin typeface="Book Antiqua" pitchFamily="18" charset="0"/>
              <a:ea typeface="標楷體" pitchFamily="65" charset="-120"/>
            </a:endParaRPr>
          </a:p>
          <a:p>
            <a:pPr>
              <a:spcAft>
                <a:spcPts val="1200"/>
              </a:spcAft>
              <a:buNone/>
            </a:pPr>
            <a:r>
              <a:rPr lang="en-US" altLang="zh-TW" sz="3200" b="1" dirty="0" smtClean="0">
                <a:latin typeface="Book Antiqua" pitchFamily="18" charset="0"/>
                <a:ea typeface="標楷體" pitchFamily="65" charset="-120"/>
              </a:rPr>
              <a:t>3.</a:t>
            </a:r>
            <a:r>
              <a:rPr lang="zh-TW" altLang="en-US" sz="3200" b="1" dirty="0" smtClean="0">
                <a:latin typeface="Book Antiqua" pitchFamily="18" charset="0"/>
                <a:ea typeface="標楷體" pitchFamily="65" charset="-120"/>
              </a:rPr>
              <a:t>活下來的理由</a:t>
            </a:r>
            <a:endParaRPr lang="en-US" altLang="zh-TW" sz="3200" b="1" dirty="0" smtClean="0">
              <a:latin typeface="Book Antiqua" pitchFamily="18" charset="0"/>
              <a:ea typeface="標楷體" pitchFamily="65" charset="-120"/>
            </a:endParaRPr>
          </a:p>
          <a:p>
            <a:pPr>
              <a:spcAft>
                <a:spcPts val="1200"/>
              </a:spcAft>
              <a:buNone/>
            </a:pPr>
            <a:r>
              <a:rPr lang="en-US" altLang="zh-TW" sz="3200" b="1" dirty="0" smtClean="0">
                <a:latin typeface="Book Antiqua" pitchFamily="18" charset="0"/>
                <a:ea typeface="標楷體" pitchFamily="65" charset="-120"/>
              </a:rPr>
              <a:t>4.</a:t>
            </a:r>
            <a:r>
              <a:rPr lang="zh-TW" altLang="en-US" sz="3200" b="1" dirty="0" smtClean="0">
                <a:latin typeface="Book Antiqua" pitchFamily="18" charset="0"/>
                <a:ea typeface="標楷體" pitchFamily="65" charset="-120"/>
              </a:rPr>
              <a:t>因應策略：處理情緒與問題的方法 </a:t>
            </a:r>
            <a:r>
              <a:rPr lang="en-US" altLang="zh-TW" sz="3200" b="1" dirty="0" smtClean="0">
                <a:latin typeface="Book Antiqua" pitchFamily="18" charset="0"/>
                <a:ea typeface="標楷體" pitchFamily="65" charset="-120"/>
              </a:rPr>
              <a:t>(</a:t>
            </a:r>
            <a:r>
              <a:rPr lang="zh-TW" altLang="en-US" sz="3200" b="1" dirty="0" smtClean="0">
                <a:latin typeface="Book Antiqua" pitchFamily="18" charset="0"/>
                <a:ea typeface="標楷體" pitchFamily="65" charset="-120"/>
              </a:rPr>
              <a:t>能力</a:t>
            </a:r>
            <a:r>
              <a:rPr lang="en-US" altLang="zh-TW" sz="3200" b="1" dirty="0" smtClean="0">
                <a:latin typeface="Book Antiqua" pitchFamily="18" charset="0"/>
                <a:ea typeface="標楷體" pitchFamily="65" charset="-120"/>
              </a:rPr>
              <a:t>)</a:t>
            </a:r>
          </a:p>
          <a:p>
            <a:pPr>
              <a:spcAft>
                <a:spcPts val="1200"/>
              </a:spcAft>
              <a:buNone/>
            </a:pPr>
            <a:r>
              <a:rPr lang="en-US" altLang="zh-TW" sz="3200" b="1" dirty="0" smtClean="0">
                <a:latin typeface="Book Antiqua" pitchFamily="18" charset="0"/>
                <a:ea typeface="標楷體" pitchFamily="65" charset="-120"/>
              </a:rPr>
              <a:t>5.</a:t>
            </a:r>
            <a:r>
              <a:rPr lang="zh-TW" altLang="en-US" sz="3200" b="1" dirty="0" smtClean="0">
                <a:latin typeface="Book Antiqua" pitchFamily="18" charset="0"/>
                <a:ea typeface="標楷體" pitchFamily="65" charset="-120"/>
              </a:rPr>
              <a:t>人格特質</a:t>
            </a:r>
            <a:endParaRPr lang="en-US" altLang="zh-TW" sz="3200" b="1" dirty="0" smtClean="0"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endParaRPr lang="zh-TW" altLang="en-US" sz="2500" dirty="0" smtClean="0">
              <a:latin typeface="Book Antiqua" pitchFamily="18" charset="0"/>
              <a:ea typeface="標楷體" pitchFamily="65" charset="-120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19100" y="1360488"/>
            <a:ext cx="8324850" cy="5183187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marR="0" lvl="0" indent="0" algn="l" defTabSz="685800" rtl="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TW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標楷體" pitchFamily="65" charset="-120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TW" sz="3000" b="1" dirty="0" smtClean="0">
                <a:latin typeface="Book Antiqua" pitchFamily="18" charset="0"/>
                <a:ea typeface="標楷體" pitchFamily="65" charset="-120"/>
              </a:rPr>
              <a:t>  </a:t>
            </a:r>
          </a:p>
          <a:p>
            <a:pPr marL="0" marR="0" lvl="0" indent="0" algn="l" defTabSz="685800" rtl="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TW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標楷體" pitchFamily="65" charset="-120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TW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標楷體" pitchFamily="65" charset="-120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1"/>
          <p:cNvSpPr>
            <a:spLocks noGrp="1"/>
          </p:cNvSpPr>
          <p:nvPr>
            <p:ph type="title"/>
          </p:nvPr>
        </p:nvSpPr>
        <p:spPr>
          <a:xfrm>
            <a:off x="342900" y="325438"/>
            <a:ext cx="6173788" cy="1160462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latin typeface="Century Gothic" pitchFamily="34" charset="0"/>
                <a:ea typeface="標楷體" pitchFamily="65" charset="-120"/>
              </a:rPr>
              <a:t>評估之輔助</a:t>
            </a:r>
            <a:r>
              <a:rPr lang="zh-TW" altLang="en-US" sz="3600" b="1" dirty="0" smtClean="0">
                <a:latin typeface="Century Gothic" pitchFamily="34" charset="0"/>
                <a:ea typeface="標楷體" pitchFamily="65" charset="-120"/>
              </a:rPr>
              <a:t>表格、工具</a:t>
            </a:r>
            <a:endPara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參考附件二、三、四、五、六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7724486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603568" y="1994219"/>
            <a:ext cx="7886700" cy="1419541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自殺個案處遇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0240736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304800" y="266700"/>
            <a:ext cx="7886700" cy="1325563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latin typeface="Book Antiqua" pitchFamily="18" charset="0"/>
                <a:ea typeface="標楷體" pitchFamily="65" charset="-120"/>
              </a:rPr>
              <a:t>處遇─</a:t>
            </a:r>
            <a:r>
              <a:rPr lang="zh-TW" altLang="en-US" sz="4600" b="1" dirty="0" smtClean="0">
                <a:solidFill>
                  <a:srgbClr val="C00000"/>
                </a:solidFill>
                <a:latin typeface="Book Antiqua" pitchFamily="18" charset="0"/>
                <a:ea typeface="標楷體" pitchFamily="65" charset="-120"/>
              </a:rPr>
              <a:t>通報：校安系統</a:t>
            </a:r>
            <a:endParaRPr lang="zh-TW" altLang="en-US" sz="4600" b="1" dirty="0">
              <a:solidFill>
                <a:srgbClr val="C00000"/>
              </a:solidFill>
              <a:latin typeface="Book Antiqua" pitchFamily="18" charset="0"/>
              <a:ea typeface="標楷體" pitchFamily="65" charset="-120"/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781050" y="1482725"/>
            <a:ext cx="7639050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指導單位：教育部</a:t>
            </a:r>
            <a:endParaRPr lang="zh-TW" altLang="en-US" sz="3000" dirty="0" smtClean="0">
              <a:latin typeface="Book Antiqua" pitchFamily="18" charset="0"/>
              <a:ea typeface="標楷體" pitchFamily="65" charset="-120"/>
            </a:endParaRPr>
          </a:p>
          <a:p>
            <a:pPr>
              <a:spcAft>
                <a:spcPts val="1200"/>
              </a:spcAft>
            </a:pPr>
            <a:r>
              <a:rPr lang="zh-TW" altLang="en-US" sz="3000" dirty="0" smtClean="0">
                <a:latin typeface="Book Antiqua" pitchFamily="18" charset="0"/>
                <a:ea typeface="標楷體" pitchFamily="65" charset="-120"/>
              </a:rPr>
              <a:t> 各校依據教育部</a:t>
            </a:r>
            <a:r>
              <a:rPr lang="en-US" altLang="zh-TW" sz="3000" dirty="0" smtClean="0">
                <a:latin typeface="Book Antiqua" pitchFamily="18" charset="0"/>
                <a:ea typeface="標楷體" pitchFamily="65" charset="-120"/>
              </a:rPr>
              <a:t>100</a:t>
            </a:r>
            <a:r>
              <a:rPr lang="zh-TW" altLang="en-US" sz="3000" dirty="0" smtClean="0">
                <a:latin typeface="Book Antiqua" pitchFamily="18" charset="0"/>
                <a:ea typeface="標楷體" pitchFamily="65" charset="-120"/>
              </a:rPr>
              <a:t>年</a:t>
            </a:r>
            <a:r>
              <a:rPr lang="en-US" altLang="zh-TW" sz="3000" dirty="0" smtClean="0">
                <a:latin typeface="Book Antiqua" pitchFamily="18" charset="0"/>
                <a:ea typeface="標楷體" pitchFamily="65" charset="-120"/>
              </a:rPr>
              <a:t>8</a:t>
            </a:r>
            <a:r>
              <a:rPr lang="zh-TW" altLang="en-US" sz="3000" dirty="0" smtClean="0">
                <a:latin typeface="Book Antiqua" pitchFamily="18" charset="0"/>
                <a:ea typeface="標楷體" pitchFamily="65" charset="-120"/>
              </a:rPr>
              <a:t>月</a:t>
            </a:r>
            <a:r>
              <a:rPr lang="en-US" altLang="zh-TW" sz="3000" dirty="0" smtClean="0">
                <a:latin typeface="Book Antiqua" pitchFamily="18" charset="0"/>
                <a:ea typeface="標楷體" pitchFamily="65" charset="-120"/>
              </a:rPr>
              <a:t>24</a:t>
            </a:r>
            <a:r>
              <a:rPr lang="zh-TW" altLang="en-US" sz="3000" dirty="0" smtClean="0">
                <a:latin typeface="Book Antiqua" pitchFamily="18" charset="0"/>
                <a:ea typeface="標楷體" pitchFamily="65" charset="-120"/>
              </a:rPr>
              <a:t>日臺訓</a:t>
            </a:r>
            <a:r>
              <a:rPr lang="en-US" altLang="zh-TW" sz="3000" dirty="0" smtClean="0">
                <a:latin typeface="Book Antiqua" pitchFamily="18" charset="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Book Antiqua" pitchFamily="18" charset="0"/>
                <a:ea typeface="標楷體" pitchFamily="65" charset="-120"/>
              </a:rPr>
              <a:t>三</a:t>
            </a:r>
            <a:r>
              <a:rPr lang="en-US" altLang="zh-TW" sz="3000" dirty="0" smtClean="0">
                <a:latin typeface="Book Antiqua" pitchFamily="18" charset="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Book Antiqua" pitchFamily="18" charset="0"/>
                <a:ea typeface="標楷體" pitchFamily="65" charset="-120"/>
              </a:rPr>
              <a:t>字第</a:t>
            </a:r>
            <a:r>
              <a:rPr lang="en-US" altLang="zh-TW" sz="3000" dirty="0" smtClean="0">
                <a:latin typeface="Book Antiqua" pitchFamily="18" charset="0"/>
                <a:ea typeface="標楷體" pitchFamily="65" charset="-120"/>
              </a:rPr>
              <a:t>1000131484A</a:t>
            </a:r>
            <a:r>
              <a:rPr lang="zh-TW" altLang="en-US" sz="3000" dirty="0" smtClean="0">
                <a:latin typeface="Book Antiqua" pitchFamily="18" charset="0"/>
                <a:ea typeface="標楷體" pitchFamily="65" charset="-120"/>
              </a:rPr>
              <a:t>號函「校園學生自我傷害三級預防工作計畫」制訂「</a:t>
            </a:r>
            <a:r>
              <a:rPr lang="zh-TW" altLang="en-US" sz="3000" dirty="0" smtClean="0">
                <a:solidFill>
                  <a:srgbClr val="C00000"/>
                </a:solidFill>
                <a:latin typeface="Book Antiqua" pitchFamily="18" charset="0"/>
                <a:ea typeface="標楷體" pitchFamily="65" charset="-120"/>
              </a:rPr>
              <a:t>校園學生憂鬱與自我傷害三級預防工作計畫</a:t>
            </a:r>
            <a:r>
              <a:rPr lang="zh-TW" altLang="en-US" sz="3000" dirty="0" smtClean="0">
                <a:latin typeface="Book Antiqua" pitchFamily="18" charset="0"/>
                <a:ea typeface="標楷體" pitchFamily="65" charset="-120"/>
              </a:rPr>
              <a:t>」</a:t>
            </a:r>
            <a:r>
              <a:rPr lang="en-US" altLang="zh-TW" sz="3000" dirty="0" smtClean="0">
                <a:latin typeface="Book Antiqua" pitchFamily="18" charset="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Book Antiqua" pitchFamily="18" charset="0"/>
                <a:ea typeface="標楷體" pitchFamily="65" charset="-120"/>
              </a:rPr>
              <a:t>修訂日期：</a:t>
            </a:r>
            <a:r>
              <a:rPr lang="en-US" altLang="zh-TW" sz="3000" dirty="0" smtClean="0">
                <a:latin typeface="Book Antiqua" pitchFamily="18" charset="0"/>
                <a:ea typeface="標楷體" pitchFamily="65" charset="-120"/>
              </a:rPr>
              <a:t>103</a:t>
            </a:r>
            <a:r>
              <a:rPr lang="zh-TW" altLang="en-US" sz="3000" dirty="0" smtClean="0">
                <a:latin typeface="Book Antiqua" pitchFamily="18" charset="0"/>
                <a:ea typeface="標楷體" pitchFamily="65" charset="-120"/>
              </a:rPr>
              <a:t>年</a:t>
            </a:r>
            <a:r>
              <a:rPr lang="en-US" altLang="zh-TW" sz="3000" dirty="0" smtClean="0">
                <a:latin typeface="Book Antiqua" pitchFamily="18" charset="0"/>
                <a:ea typeface="標楷體" pitchFamily="65" charset="-120"/>
              </a:rPr>
              <a:t>01</a:t>
            </a:r>
            <a:r>
              <a:rPr lang="zh-TW" altLang="en-US" sz="3000" dirty="0" smtClean="0">
                <a:latin typeface="Book Antiqua" pitchFamily="18" charset="0"/>
                <a:ea typeface="標楷體" pitchFamily="65" charset="-120"/>
              </a:rPr>
              <a:t>月</a:t>
            </a:r>
            <a:r>
              <a:rPr lang="en-US" altLang="zh-TW" sz="3000" dirty="0" smtClean="0">
                <a:latin typeface="Book Antiqua" pitchFamily="18" charset="0"/>
                <a:ea typeface="標楷體" pitchFamily="65" charset="-120"/>
              </a:rPr>
              <a:t>08</a:t>
            </a:r>
            <a:r>
              <a:rPr lang="zh-TW" altLang="en-US" sz="3000" dirty="0" smtClean="0">
                <a:latin typeface="Book Antiqua" pitchFamily="18" charset="0"/>
                <a:ea typeface="標楷體" pitchFamily="65" charset="-120"/>
              </a:rPr>
              <a:t>日</a:t>
            </a:r>
            <a:r>
              <a:rPr lang="en-US" altLang="zh-TW" sz="3000" dirty="0" smtClean="0">
                <a:latin typeface="Book Antiqua" pitchFamily="18" charset="0"/>
                <a:ea typeface="標楷體" pitchFamily="65" charset="-120"/>
              </a:rPr>
              <a:t>)</a:t>
            </a:r>
          </a:p>
          <a:p>
            <a:r>
              <a:rPr lang="zh-TW" altLang="en-US" sz="3000" dirty="0" smtClean="0">
                <a:latin typeface="Book Antiqua" pitchFamily="18" charset="0"/>
                <a:ea typeface="標楷體" pitchFamily="65" charset="-120"/>
              </a:rPr>
              <a:t>校園安全及災害事件通報作業要點 </a:t>
            </a:r>
            <a:r>
              <a:rPr lang="en-US" altLang="zh-TW" sz="3000" dirty="0" smtClean="0">
                <a:latin typeface="Book Antiqua" pitchFamily="18" charset="0"/>
                <a:ea typeface="標楷體" pitchFamily="65" charset="-120"/>
              </a:rPr>
              <a:t>( </a:t>
            </a:r>
            <a:r>
              <a:rPr lang="zh-TW" altLang="en-US" sz="3000" dirty="0" smtClean="0">
                <a:latin typeface="Book Antiqua" pitchFamily="18" charset="0"/>
                <a:ea typeface="標楷體" pitchFamily="65" charset="-120"/>
              </a:rPr>
              <a:t>民國 </a:t>
            </a:r>
            <a:r>
              <a:rPr lang="en-US" altLang="zh-TW" sz="3000" dirty="0" smtClean="0">
                <a:latin typeface="Book Antiqua" pitchFamily="18" charset="0"/>
                <a:ea typeface="標楷體" pitchFamily="65" charset="-120"/>
              </a:rPr>
              <a:t>103 </a:t>
            </a:r>
            <a:r>
              <a:rPr lang="zh-TW" altLang="en-US" sz="3000" dirty="0" smtClean="0">
                <a:latin typeface="Book Antiqua" pitchFamily="18" charset="0"/>
                <a:ea typeface="標楷體" pitchFamily="65" charset="-120"/>
              </a:rPr>
              <a:t>年 </a:t>
            </a:r>
            <a:r>
              <a:rPr lang="en-US" altLang="zh-TW" sz="3000" dirty="0" smtClean="0">
                <a:latin typeface="Book Antiqua" pitchFamily="18" charset="0"/>
                <a:ea typeface="標楷體" pitchFamily="65" charset="-120"/>
              </a:rPr>
              <a:t>01 </a:t>
            </a:r>
            <a:r>
              <a:rPr lang="zh-TW" altLang="en-US" sz="3000" dirty="0" smtClean="0">
                <a:latin typeface="Book Antiqua" pitchFamily="18" charset="0"/>
                <a:ea typeface="標楷體" pitchFamily="65" charset="-120"/>
              </a:rPr>
              <a:t>月 </a:t>
            </a:r>
            <a:r>
              <a:rPr lang="en-US" altLang="zh-TW" sz="3000" dirty="0" smtClean="0">
                <a:latin typeface="Book Antiqua" pitchFamily="18" charset="0"/>
                <a:ea typeface="標楷體" pitchFamily="65" charset="-120"/>
              </a:rPr>
              <a:t>16 </a:t>
            </a:r>
            <a:r>
              <a:rPr lang="zh-TW" altLang="en-US" sz="3000" dirty="0" smtClean="0">
                <a:latin typeface="Book Antiqua" pitchFamily="18" charset="0"/>
                <a:ea typeface="標楷體" pitchFamily="65" charset="-120"/>
              </a:rPr>
              <a:t>日 修正 </a:t>
            </a:r>
            <a:r>
              <a:rPr lang="en-US" altLang="zh-TW" sz="3000" dirty="0" smtClean="0">
                <a:latin typeface="Book Antiqua" pitchFamily="18" charset="0"/>
                <a:ea typeface="標楷體" pitchFamily="65" charset="-120"/>
              </a:rPr>
              <a:t>)</a:t>
            </a:r>
          </a:p>
          <a:p>
            <a:endParaRPr lang="zh-TW" altLang="en-US" sz="3000" dirty="0"/>
          </a:p>
        </p:txBody>
      </p:sp>
    </p:spTree>
  </p:cSld>
  <p:clrMapOvr>
    <a:masterClrMapping/>
  </p:clrMapOvr>
  <p:transition spd="slow"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304800" y="266700"/>
            <a:ext cx="7886700" cy="1325563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latin typeface="Book Antiqua" pitchFamily="18" charset="0"/>
                <a:ea typeface="標楷體" pitchFamily="65" charset="-120"/>
              </a:rPr>
              <a:t>處遇─</a:t>
            </a:r>
            <a:r>
              <a:rPr lang="zh-TW" altLang="en-US" sz="4600" b="1" dirty="0" smtClean="0">
                <a:solidFill>
                  <a:srgbClr val="C00000"/>
                </a:solidFill>
                <a:latin typeface="Book Antiqua" pitchFamily="18" charset="0"/>
                <a:ea typeface="標楷體" pitchFamily="65" charset="-120"/>
              </a:rPr>
              <a:t>打破保密、轉介</a:t>
            </a:r>
            <a:r>
              <a:rPr lang="en-US" altLang="zh-TW" b="1" dirty="0" smtClean="0">
                <a:solidFill>
                  <a:srgbClr val="C00000"/>
                </a:solidFill>
                <a:latin typeface="Book Antiqua" pitchFamily="18" charset="0"/>
                <a:ea typeface="標楷體" pitchFamily="65" charset="-120"/>
              </a:rPr>
              <a:t>(</a:t>
            </a:r>
            <a:r>
              <a:rPr lang="zh-TW" altLang="en-US" b="1" dirty="0" smtClean="0">
                <a:solidFill>
                  <a:srgbClr val="C00000"/>
                </a:solidFill>
                <a:latin typeface="Book Antiqua" pitchFamily="18" charset="0"/>
                <a:ea typeface="標楷體" pitchFamily="65" charset="-120"/>
              </a:rPr>
              <a:t>引進</a:t>
            </a:r>
            <a:r>
              <a:rPr lang="en-US" altLang="zh-TW" b="1" dirty="0" smtClean="0">
                <a:solidFill>
                  <a:srgbClr val="C00000"/>
                </a:solidFill>
                <a:latin typeface="Book Antiqua" pitchFamily="18" charset="0"/>
                <a:ea typeface="標楷體" pitchFamily="65" charset="-120"/>
              </a:rPr>
              <a:t>)</a:t>
            </a:r>
            <a:r>
              <a:rPr lang="zh-TW" altLang="en-US" sz="4600" b="1" dirty="0" smtClean="0">
                <a:solidFill>
                  <a:srgbClr val="C00000"/>
                </a:solidFill>
                <a:latin typeface="Book Antiqua" pitchFamily="18" charset="0"/>
                <a:ea typeface="標楷體" pitchFamily="65" charset="-120"/>
              </a:rPr>
              <a:t>資源</a:t>
            </a:r>
            <a:endParaRPr lang="zh-TW" altLang="en-US" sz="4600" b="1" dirty="0">
              <a:solidFill>
                <a:srgbClr val="C00000"/>
              </a:solidFill>
              <a:latin typeface="Book Antiqua" pitchFamily="18" charset="0"/>
              <a:ea typeface="標楷體" pitchFamily="65" charset="-120"/>
            </a:endParaRPr>
          </a:p>
        </p:txBody>
      </p:sp>
      <p:graphicFrame>
        <p:nvGraphicFramePr>
          <p:cNvPr id="5" name="資料庫圖表 4"/>
          <p:cNvGraphicFramePr/>
          <p:nvPr/>
        </p:nvGraphicFramePr>
        <p:xfrm>
          <a:off x="1504951" y="1428750"/>
          <a:ext cx="6115050" cy="4762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66700" y="0"/>
            <a:ext cx="7886700" cy="1325563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資源：</a:t>
            </a:r>
            <a:r>
              <a:rPr lang="zh-TW" altLang="en-US" sz="36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校園</a:t>
            </a:r>
            <a:endParaRPr lang="zh-TW" altLang="en-US" sz="3600" b="1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3400" y="1254124"/>
            <a:ext cx="8229600" cy="51466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2600" b="1" dirty="0" smtClean="0">
                <a:solidFill>
                  <a:srgbClr val="C00000"/>
                </a:solidFill>
                <a:latin typeface="Book Antiqua" pitchFamily="18" charset="0"/>
                <a:ea typeface="標楷體" pitchFamily="65" charset="-120"/>
              </a:rPr>
              <a:t> </a:t>
            </a:r>
            <a:r>
              <a:rPr lang="en-US" altLang="zh-TW" sz="2600" b="1" dirty="0" smtClean="0">
                <a:latin typeface="Book Antiqua" pitchFamily="18" charset="0"/>
                <a:ea typeface="標楷體" pitchFamily="65" charset="-120"/>
              </a:rPr>
              <a:t>‧</a:t>
            </a:r>
            <a:r>
              <a:rPr lang="zh-TW" altLang="en-US" sz="2600" b="1" dirty="0" smtClean="0">
                <a:latin typeface="Book Antiqua" pitchFamily="18" charset="0"/>
                <a:ea typeface="標楷體" pitchFamily="65" charset="-120"/>
              </a:rPr>
              <a:t>原則：密件處理</a:t>
            </a:r>
            <a:endParaRPr lang="en-US" altLang="zh-TW" sz="2600" b="1" dirty="0" smtClean="0"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endParaRPr lang="en-US" altLang="zh-TW" sz="2600" b="1" dirty="0" smtClean="0"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600" b="1" dirty="0" smtClean="0">
                <a:latin typeface="Book Antiqua" pitchFamily="18" charset="0"/>
                <a:ea typeface="標楷體" pitchFamily="65" charset="-120"/>
              </a:rPr>
              <a:t> ‧</a:t>
            </a:r>
            <a:r>
              <a:rPr lang="zh-TW" altLang="en-US" sz="2600" b="1" dirty="0" smtClean="0">
                <a:latin typeface="Book Antiqua" pitchFamily="18" charset="0"/>
                <a:ea typeface="標楷體" pitchFamily="65" charset="-120"/>
              </a:rPr>
              <a:t>導師與任課教師：協助觀察個案在課堂上或下課後的</a:t>
            </a:r>
            <a:endParaRPr lang="en-US" altLang="zh-TW" sz="2600" b="1" dirty="0" smtClean="0"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600" b="1" dirty="0" smtClean="0">
                <a:latin typeface="Book Antiqua" pitchFamily="18" charset="0"/>
                <a:ea typeface="標楷體" pitchFamily="65" charset="-120"/>
              </a:rPr>
              <a:t>                                      </a:t>
            </a:r>
            <a:r>
              <a:rPr lang="zh-TW" altLang="en-US" sz="2600" b="1" dirty="0" smtClean="0">
                <a:latin typeface="Book Antiqua" pitchFamily="18" charset="0"/>
                <a:ea typeface="標楷體" pitchFamily="65" charset="-120"/>
              </a:rPr>
              <a:t>行為狀態</a:t>
            </a:r>
            <a:endParaRPr lang="en-US" altLang="zh-TW" sz="2600" b="1" dirty="0" smtClean="0"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600" b="1" dirty="0" smtClean="0">
                <a:latin typeface="Book Antiqua" pitchFamily="18" charset="0"/>
                <a:ea typeface="標楷體" pitchFamily="65" charset="-120"/>
              </a:rPr>
              <a:t>‧</a:t>
            </a:r>
            <a:r>
              <a:rPr lang="zh-TW" altLang="en-US" sz="2600" b="1" dirty="0" smtClean="0">
                <a:latin typeface="Book Antiqua" pitchFamily="18" charset="0"/>
                <a:ea typeface="標楷體" pitchFamily="65" charset="-120"/>
              </a:rPr>
              <a:t>學校行政：</a:t>
            </a:r>
            <a:endParaRPr lang="en-US" altLang="zh-TW" sz="2600" b="1" dirty="0" smtClean="0"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600" b="1" dirty="0" smtClean="0">
                <a:latin typeface="Book Antiqua" pitchFamily="18" charset="0"/>
                <a:ea typeface="標楷體" pitchFamily="65" charset="-120"/>
              </a:rPr>
              <a:t>     &gt;&gt;</a:t>
            </a:r>
            <a:r>
              <a:rPr lang="zh-TW" altLang="en-US" sz="2600" b="1" dirty="0" smtClean="0">
                <a:latin typeface="Book Antiqua" pitchFamily="18" charset="0"/>
                <a:ea typeface="標楷體" pitchFamily="65" charset="-120"/>
              </a:rPr>
              <a:t>提供安全的校園環境：如增進校園死角、廁所的</a:t>
            </a:r>
            <a:endParaRPr lang="en-US" altLang="zh-TW" sz="2600" b="1" dirty="0" smtClean="0"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600" b="1" dirty="0" smtClean="0">
                <a:latin typeface="Book Antiqua" pitchFamily="18" charset="0"/>
                <a:ea typeface="標楷體" pitchFamily="65" charset="-120"/>
              </a:rPr>
              <a:t>          </a:t>
            </a:r>
            <a:r>
              <a:rPr lang="zh-TW" altLang="en-US" sz="2600" b="1" dirty="0" smtClean="0">
                <a:latin typeface="Book Antiqua" pitchFamily="18" charset="0"/>
                <a:ea typeface="標楷體" pitchFamily="65" charset="-120"/>
              </a:rPr>
              <a:t>巡邏</a:t>
            </a:r>
            <a:endParaRPr lang="en-US" altLang="zh-TW" sz="2600" b="1" dirty="0" smtClean="0"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600" b="1" dirty="0" smtClean="0">
                <a:latin typeface="Book Antiqua" pitchFamily="18" charset="0"/>
                <a:ea typeface="標楷體" pitchFamily="65" charset="-120"/>
              </a:rPr>
              <a:t>     &gt;&gt;</a:t>
            </a:r>
            <a:r>
              <a:rPr lang="zh-TW" altLang="en-US" sz="2600" b="1" dirty="0" smtClean="0">
                <a:latin typeface="Book Antiqua" pitchFamily="18" charset="0"/>
                <a:ea typeface="標楷體" pitchFamily="65" charset="-120"/>
              </a:rPr>
              <a:t>輔導室：輔導主任或組長聯繫家長、</a:t>
            </a:r>
            <a:endParaRPr lang="en-US" altLang="zh-TW" sz="2600" b="1" dirty="0" smtClean="0"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600" b="1" dirty="0" smtClean="0">
                <a:latin typeface="Book Antiqua" pitchFamily="18" charset="0"/>
                <a:ea typeface="標楷體" pitchFamily="65" charset="-120"/>
              </a:rPr>
              <a:t>                          </a:t>
            </a:r>
            <a:r>
              <a:rPr lang="zh-TW" altLang="en-US" sz="2600" b="1" dirty="0" smtClean="0">
                <a:latin typeface="Book Antiqua" pitchFamily="18" charset="0"/>
                <a:ea typeface="標楷體" pitchFamily="65" charset="-120"/>
              </a:rPr>
              <a:t>輔導老師以輔導個案為主</a:t>
            </a:r>
            <a:endParaRPr lang="en-US" altLang="zh-TW" sz="2600" dirty="0" smtClean="0">
              <a:latin typeface="Book Antiqua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ransition spd="slow"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66700" y="0"/>
            <a:ext cx="7886700" cy="1325563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資源：</a:t>
            </a:r>
            <a:r>
              <a:rPr lang="zh-TW" altLang="en-US" sz="36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家人</a:t>
            </a:r>
            <a:endParaRPr lang="zh-TW" altLang="en-US" sz="3600" b="1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3400" y="1254124"/>
            <a:ext cx="8229600" cy="51466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TW" sz="2600" b="1" dirty="0" smtClean="0">
                <a:solidFill>
                  <a:srgbClr val="C00000"/>
                </a:solidFill>
                <a:latin typeface="Book Antiqua" pitchFamily="18" charset="0"/>
                <a:ea typeface="標楷體" pitchFamily="65" charset="-120"/>
              </a:rPr>
              <a:t> </a:t>
            </a:r>
            <a:r>
              <a:rPr lang="en-US" altLang="zh-TW" sz="2600" b="1" dirty="0" smtClean="0">
                <a:latin typeface="Book Antiqua" pitchFamily="18" charset="0"/>
                <a:ea typeface="標楷體" pitchFamily="65" charset="-120"/>
              </a:rPr>
              <a:t>‧</a:t>
            </a:r>
            <a:r>
              <a:rPr lang="zh-TW" altLang="en-US" sz="2600" b="1" dirty="0" smtClean="0">
                <a:latin typeface="Book Antiqua" pitchFamily="18" charset="0"/>
                <a:ea typeface="標楷體" pitchFamily="65" charset="-120"/>
              </a:rPr>
              <a:t>目的：</a:t>
            </a:r>
            <a:r>
              <a:rPr lang="zh-TW" altLang="en-US" sz="2600" b="1" dirty="0" smtClean="0">
                <a:solidFill>
                  <a:srgbClr val="0070C0"/>
                </a:solidFill>
                <a:latin typeface="Book Antiqua" pitchFamily="18" charset="0"/>
                <a:ea typeface="標楷體" pitchFamily="65" charset="-120"/>
              </a:rPr>
              <a:t>增加個案放學後的支持系統、</a:t>
            </a:r>
            <a:r>
              <a:rPr lang="en-US" altLang="zh-TW" sz="2600" b="1" dirty="0" smtClean="0">
                <a:solidFill>
                  <a:srgbClr val="0070C0"/>
                </a:solidFill>
                <a:latin typeface="Book Antiqua" pitchFamily="18" charset="0"/>
                <a:ea typeface="標楷體" pitchFamily="65" charset="-120"/>
              </a:rPr>
              <a:t> </a:t>
            </a:r>
            <a:r>
              <a:rPr lang="zh-TW" altLang="en-US" sz="2600" b="1" dirty="0" smtClean="0">
                <a:solidFill>
                  <a:srgbClr val="0070C0"/>
                </a:solidFill>
                <a:latin typeface="Book Antiqua" pitchFamily="18" charset="0"/>
                <a:ea typeface="標楷體" pitchFamily="65" charset="-120"/>
              </a:rPr>
              <a:t>建立關係作為</a:t>
            </a:r>
            <a:endParaRPr lang="en-US" altLang="zh-TW" sz="2600" b="1" dirty="0" smtClean="0">
              <a:solidFill>
                <a:srgbClr val="0070C0"/>
              </a:solidFill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600" b="1" dirty="0" smtClean="0">
                <a:solidFill>
                  <a:srgbClr val="0070C0"/>
                </a:solidFill>
                <a:latin typeface="Book Antiqua" pitchFamily="18" charset="0"/>
                <a:ea typeface="標楷體" pitchFamily="65" charset="-120"/>
              </a:rPr>
              <a:t>                  </a:t>
            </a:r>
            <a:r>
              <a:rPr lang="zh-TW" altLang="en-US" sz="2600" b="1" dirty="0" smtClean="0">
                <a:solidFill>
                  <a:srgbClr val="0070C0"/>
                </a:solidFill>
                <a:latin typeface="Book Antiqua" pitchFamily="18" charset="0"/>
                <a:ea typeface="標楷體" pitchFamily="65" charset="-120"/>
              </a:rPr>
              <a:t>協助就醫的資源</a:t>
            </a:r>
            <a:endParaRPr lang="en-US" altLang="zh-TW" sz="2600" b="1" dirty="0" smtClean="0">
              <a:solidFill>
                <a:srgbClr val="0070C0"/>
              </a:solidFill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600" dirty="0" smtClean="0">
                <a:latin typeface="Book Antiqua" pitchFamily="18" charset="0"/>
                <a:ea typeface="標楷體" pitchFamily="65" charset="-120"/>
              </a:rPr>
              <a:t> ‧</a:t>
            </a:r>
            <a:r>
              <a:rPr lang="zh-TW" altLang="en-US" sz="2600" dirty="0" smtClean="0">
                <a:latin typeface="Book Antiqua" pitchFamily="18" charset="0"/>
                <a:ea typeface="標楷體" pitchFamily="65" charset="-120"/>
              </a:rPr>
              <a:t>作法：</a:t>
            </a:r>
            <a:endParaRPr lang="en-US" altLang="zh-TW" sz="2600" dirty="0" smtClean="0"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600" dirty="0" smtClean="0">
                <a:latin typeface="Book Antiqua" pitchFamily="18" charset="0"/>
                <a:ea typeface="標楷體" pitchFamily="65" charset="-120"/>
              </a:rPr>
              <a:t>     (1) </a:t>
            </a:r>
            <a:r>
              <a:rPr lang="zh-TW" altLang="en-US" sz="2600" dirty="0" smtClean="0">
                <a:latin typeface="Book Antiqua" pitchFamily="18" charset="0"/>
                <a:ea typeface="標楷體" pitchFamily="65" charset="-120"/>
              </a:rPr>
              <a:t>與個案說明「聯絡家人的通話內容」，以降低個</a:t>
            </a:r>
            <a:endParaRPr lang="en-US" altLang="zh-TW" sz="2600" dirty="0" smtClean="0"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600" dirty="0" smtClean="0">
                <a:latin typeface="Book Antiqua" pitchFamily="18" charset="0"/>
                <a:ea typeface="標楷體" pitchFamily="65" charset="-120"/>
              </a:rPr>
              <a:t>          </a:t>
            </a:r>
            <a:r>
              <a:rPr lang="zh-TW" altLang="en-US" sz="2600" dirty="0" smtClean="0">
                <a:latin typeface="Book Antiqua" pitchFamily="18" charset="0"/>
                <a:ea typeface="標楷體" pitchFamily="65" charset="-120"/>
              </a:rPr>
              <a:t>案的不安、焦慮，增加信任；若可以，邀約個案</a:t>
            </a:r>
            <a:endParaRPr lang="en-US" altLang="zh-TW" sz="2600" dirty="0" smtClean="0"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600" dirty="0" smtClean="0">
                <a:latin typeface="Book Antiqua" pitchFamily="18" charset="0"/>
                <a:ea typeface="標楷體" pitchFamily="65" charset="-120"/>
              </a:rPr>
              <a:t>          </a:t>
            </a:r>
            <a:r>
              <a:rPr lang="zh-TW" altLang="en-US" sz="2600" dirty="0" smtClean="0">
                <a:latin typeface="Book Antiqua" pitchFamily="18" charset="0"/>
                <a:ea typeface="標楷體" pitchFamily="65" charset="-120"/>
              </a:rPr>
              <a:t>在旁聆聽通話內容</a:t>
            </a:r>
            <a:endParaRPr lang="en-US" altLang="zh-TW" sz="2600" dirty="0" smtClean="0"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600" dirty="0" smtClean="0">
                <a:latin typeface="Book Antiqua" pitchFamily="18" charset="0"/>
                <a:ea typeface="標楷體" pitchFamily="65" charset="-120"/>
              </a:rPr>
              <a:t>     (2) </a:t>
            </a:r>
            <a:r>
              <a:rPr lang="zh-TW" altLang="en-US" sz="2600" dirty="0" smtClean="0">
                <a:latin typeface="Book Antiqua" pitchFamily="18" charset="0"/>
                <a:ea typeface="標楷體" pitchFamily="65" charset="-120"/>
              </a:rPr>
              <a:t>聯繫家人時，主要內容：「孩子因為一些事情在</a:t>
            </a:r>
            <a:endParaRPr lang="en-US" altLang="zh-TW" sz="2600" dirty="0" smtClean="0"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600" dirty="0" smtClean="0">
                <a:latin typeface="Book Antiqua" pitchFamily="18" charset="0"/>
                <a:ea typeface="標楷體" pitchFamily="65" charset="-120"/>
              </a:rPr>
              <a:t>          </a:t>
            </a:r>
            <a:r>
              <a:rPr lang="zh-TW" altLang="en-US" sz="2600" dirty="0" smtClean="0">
                <a:latin typeface="Book Antiqua" pitchFamily="18" charset="0"/>
                <a:ea typeface="標楷體" pitchFamily="65" charset="-120"/>
              </a:rPr>
              <a:t>學校出現情緒不太穩定，需要您的幫忙，幫的是</a:t>
            </a:r>
            <a:endParaRPr lang="en-US" altLang="zh-TW" sz="2600" dirty="0" smtClean="0"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600" dirty="0" smtClean="0">
                <a:latin typeface="Book Antiqua" pitchFamily="18" charset="0"/>
                <a:ea typeface="標楷體" pitchFamily="65" charset="-120"/>
              </a:rPr>
              <a:t>          </a:t>
            </a:r>
            <a:r>
              <a:rPr lang="zh-TW" altLang="en-US" sz="2600" dirty="0" smtClean="0">
                <a:latin typeface="Book Antiqua" pitchFamily="18" charset="0"/>
                <a:ea typeface="標楷體" pitchFamily="65" charset="-120"/>
              </a:rPr>
              <a:t>留意孩子在家的情況，像是睡覺、吃的；因為心</a:t>
            </a:r>
            <a:endParaRPr lang="en-US" altLang="zh-TW" sz="2600" dirty="0" smtClean="0"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600" dirty="0" smtClean="0">
                <a:latin typeface="Book Antiqua" pitchFamily="18" charset="0"/>
                <a:ea typeface="標楷體" pitchFamily="65" charset="-120"/>
              </a:rPr>
              <a:t>          </a:t>
            </a:r>
            <a:r>
              <a:rPr lang="zh-TW" altLang="en-US" sz="2600" dirty="0" smtClean="0">
                <a:latin typeface="Book Antiqua" pitchFamily="18" charset="0"/>
                <a:ea typeface="標楷體" pitchFamily="65" charset="-120"/>
              </a:rPr>
              <a:t>情不是很穩，請減少或先不要問孩子怎麼了</a:t>
            </a:r>
            <a:r>
              <a:rPr lang="en-US" altLang="zh-TW" sz="2600" dirty="0" smtClean="0">
                <a:latin typeface="Book Antiqua" pitchFamily="18" charset="0"/>
                <a:ea typeface="標楷體" pitchFamily="65" charset="-120"/>
              </a:rPr>
              <a:t>…..</a:t>
            </a:r>
            <a:r>
              <a:rPr lang="zh-TW" altLang="en-US" sz="2600" dirty="0" smtClean="0">
                <a:latin typeface="Book Antiqua" pitchFamily="18" charset="0"/>
                <a:ea typeface="標楷體" pitchFamily="65" charset="-120"/>
              </a:rPr>
              <a:t>」</a:t>
            </a:r>
            <a:endParaRPr lang="en-US" altLang="zh-TW" sz="2600" dirty="0" smtClean="0"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600" dirty="0" smtClean="0">
                <a:latin typeface="Book Antiqua" pitchFamily="18" charset="0"/>
                <a:ea typeface="標楷體" pitchFamily="65" charset="-120"/>
              </a:rPr>
              <a:t>          </a:t>
            </a:r>
            <a:r>
              <a:rPr lang="zh-TW" altLang="en-US" sz="2600" dirty="0" smtClean="0">
                <a:solidFill>
                  <a:srgbClr val="C00000"/>
                </a:solidFill>
                <a:latin typeface="Book Antiqua" pitchFamily="18" charset="0"/>
                <a:ea typeface="標楷體" pitchFamily="65" charset="-120"/>
              </a:rPr>
              <a:t>不須要細說你對個案的評估內容，避免增加家人</a:t>
            </a:r>
            <a:endParaRPr lang="en-US" altLang="zh-TW" sz="2600" dirty="0" smtClean="0">
              <a:solidFill>
                <a:srgbClr val="C00000"/>
              </a:solidFill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600" dirty="0" smtClean="0">
                <a:solidFill>
                  <a:srgbClr val="C00000"/>
                </a:solidFill>
                <a:latin typeface="Book Antiqua" pitchFamily="18" charset="0"/>
                <a:ea typeface="標楷體" pitchFamily="65" charset="-120"/>
              </a:rPr>
              <a:t>          </a:t>
            </a:r>
            <a:r>
              <a:rPr lang="zh-TW" altLang="en-US" sz="2600" dirty="0" smtClean="0">
                <a:solidFill>
                  <a:srgbClr val="C00000"/>
                </a:solidFill>
                <a:latin typeface="Book Antiqua" pitchFamily="18" charset="0"/>
                <a:ea typeface="標楷體" pitchFamily="65" charset="-120"/>
              </a:rPr>
              <a:t>的焦慮和不安</a:t>
            </a:r>
            <a:endParaRPr lang="zh-TW" altLang="en-US" sz="2600" dirty="0">
              <a:solidFill>
                <a:srgbClr val="C00000"/>
              </a:solidFill>
              <a:latin typeface="Book Antiqua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ransition spd="slow"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66700" y="0"/>
            <a:ext cx="7886700" cy="1325563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資源：</a:t>
            </a:r>
            <a:r>
              <a:rPr lang="zh-TW" altLang="en-US" sz="36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家人</a:t>
            </a:r>
            <a:endParaRPr lang="zh-TW" altLang="en-US" sz="3600" b="1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61950" y="968374"/>
            <a:ext cx="8401050" cy="56038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TW" sz="2600" b="1" dirty="0" smtClean="0">
                <a:solidFill>
                  <a:srgbClr val="C00000"/>
                </a:solidFill>
                <a:latin typeface="Book Antiqua" pitchFamily="18" charset="0"/>
                <a:ea typeface="標楷體" pitchFamily="65" charset="-120"/>
              </a:rPr>
              <a:t> </a:t>
            </a:r>
            <a:r>
              <a:rPr lang="en-US" altLang="zh-TW" sz="2600" dirty="0" smtClean="0">
                <a:latin typeface="Book Antiqua" pitchFamily="18" charset="0"/>
                <a:ea typeface="標楷體" pitchFamily="65" charset="-120"/>
              </a:rPr>
              <a:t>‧</a:t>
            </a:r>
            <a:r>
              <a:rPr lang="zh-TW" altLang="en-US" sz="2600" dirty="0" smtClean="0">
                <a:latin typeface="Book Antiqua" pitchFamily="18" charset="0"/>
                <a:ea typeface="標楷體" pitchFamily="65" charset="-120"/>
              </a:rPr>
              <a:t>作法：</a:t>
            </a:r>
            <a:endParaRPr lang="en-US" altLang="zh-TW" sz="2600" dirty="0" smtClean="0"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600" dirty="0" smtClean="0">
                <a:latin typeface="Book Antiqua" pitchFamily="18" charset="0"/>
                <a:ea typeface="標楷體" pitchFamily="65" charset="-120"/>
              </a:rPr>
              <a:t>     (3) </a:t>
            </a:r>
            <a:r>
              <a:rPr lang="zh-TW" altLang="en-US" sz="2600" dirty="0" smtClean="0">
                <a:latin typeface="Book Antiqua" pitchFamily="18" charset="0"/>
                <a:ea typeface="標楷體" pitchFamily="65" charset="-120"/>
              </a:rPr>
              <a:t>運用單張協助家長，內容包括：</a:t>
            </a:r>
            <a:endParaRPr lang="en-US" altLang="zh-TW" sz="2600" dirty="0" smtClean="0"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600" dirty="0" smtClean="0">
                <a:latin typeface="Book Antiqua" pitchFamily="18" charset="0"/>
                <a:ea typeface="標楷體" pitchFamily="65" charset="-120"/>
              </a:rPr>
              <a:t>           </a:t>
            </a:r>
            <a:r>
              <a:rPr lang="zh-TW" altLang="en-US" sz="2600" u="sng" dirty="0" smtClean="0">
                <a:latin typeface="Book Antiqua" pitchFamily="18" charset="0"/>
                <a:ea typeface="標楷體" pitchFamily="65" charset="-120"/>
              </a:rPr>
              <a:t>聆聽</a:t>
            </a:r>
            <a:r>
              <a:rPr lang="zh-TW" altLang="en-US" sz="2600" dirty="0" smtClean="0">
                <a:latin typeface="Book Antiqua" pitchFamily="18" charset="0"/>
                <a:ea typeface="標楷體" pitchFamily="65" charset="-120"/>
              </a:rPr>
              <a:t>：</a:t>
            </a:r>
            <a:endParaRPr lang="en-US" altLang="zh-TW" sz="2600" dirty="0" smtClean="0"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600" dirty="0" smtClean="0">
                <a:latin typeface="Book Antiqua" pitchFamily="18" charset="0"/>
                <a:ea typeface="標楷體" pitchFamily="65" charset="-120"/>
              </a:rPr>
              <a:t>              </a:t>
            </a:r>
            <a:r>
              <a:rPr lang="zh-TW" altLang="en-US" sz="2600" dirty="0" smtClean="0">
                <a:latin typeface="Book Antiqua" pitchFamily="18" charset="0"/>
                <a:ea typeface="標楷體" pitchFamily="65" charset="-120"/>
              </a:rPr>
              <a:t>若孩子願意說，耐心聆聽他們的傾訴</a:t>
            </a:r>
            <a:endParaRPr lang="en-US" altLang="zh-TW" sz="2600" dirty="0" smtClean="0"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600" dirty="0" smtClean="0">
                <a:latin typeface="Book Antiqua" pitchFamily="18" charset="0"/>
                <a:ea typeface="標楷體" pitchFamily="65" charset="-120"/>
              </a:rPr>
              <a:t>              </a:t>
            </a:r>
            <a:r>
              <a:rPr lang="zh-TW" altLang="en-US" sz="2600" dirty="0" smtClean="0">
                <a:latin typeface="Book Antiqua" pitchFamily="18" charset="0"/>
                <a:ea typeface="標楷體" pitchFamily="65" charset="-120"/>
              </a:rPr>
              <a:t>不要以為簡單提供一些答案就能處理孩子的問題</a:t>
            </a:r>
            <a:r>
              <a:rPr lang="en-US" altLang="zh-TW" sz="2600" dirty="0" smtClean="0">
                <a:latin typeface="Book Antiqua" pitchFamily="18" charset="0"/>
                <a:ea typeface="標楷體" pitchFamily="65" charset="-120"/>
              </a:rPr>
              <a:t>    </a:t>
            </a:r>
          </a:p>
          <a:p>
            <a:pPr>
              <a:buNone/>
            </a:pPr>
            <a:r>
              <a:rPr lang="en-US" altLang="zh-TW" sz="2600" dirty="0" smtClean="0">
                <a:latin typeface="Book Antiqua" pitchFamily="18" charset="0"/>
                <a:ea typeface="標楷體" pitchFamily="65" charset="-120"/>
              </a:rPr>
              <a:t>              </a:t>
            </a:r>
            <a:r>
              <a:rPr lang="zh-TW" altLang="en-US" sz="2600" dirty="0" smtClean="0">
                <a:latin typeface="Book Antiqua" pitchFamily="18" charset="0"/>
                <a:ea typeface="標楷體" pitchFamily="65" charset="-120"/>
              </a:rPr>
              <a:t>不向孩子說教或批評</a:t>
            </a:r>
            <a:endParaRPr lang="en-US" altLang="zh-TW" sz="2600" dirty="0" smtClean="0"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600" dirty="0" smtClean="0">
                <a:latin typeface="Book Antiqua" pitchFamily="18" charset="0"/>
                <a:ea typeface="標楷體" pitchFamily="65" charset="-120"/>
              </a:rPr>
              <a:t>           </a:t>
            </a:r>
            <a:r>
              <a:rPr lang="zh-TW" altLang="en-US" sz="2600" u="sng" dirty="0" smtClean="0">
                <a:latin typeface="Book Antiqua" pitchFamily="18" charset="0"/>
                <a:ea typeface="標楷體" pitchFamily="65" charset="-120"/>
              </a:rPr>
              <a:t>回應</a:t>
            </a:r>
            <a:r>
              <a:rPr lang="zh-TW" altLang="en-US" sz="2600" dirty="0" smtClean="0">
                <a:latin typeface="Book Antiqua" pitchFamily="18" charset="0"/>
                <a:ea typeface="標楷體" pitchFamily="65" charset="-120"/>
              </a:rPr>
              <a:t>：</a:t>
            </a:r>
            <a:endParaRPr lang="en-US" altLang="zh-TW" sz="2600" dirty="0" smtClean="0"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600" dirty="0" smtClean="0">
                <a:latin typeface="Book Antiqua" pitchFamily="18" charset="0"/>
                <a:ea typeface="標楷體" pitchFamily="65" charset="-120"/>
              </a:rPr>
              <a:t>              </a:t>
            </a:r>
            <a:r>
              <a:rPr lang="zh-TW" altLang="en-US" sz="2600" dirty="0" smtClean="0">
                <a:latin typeface="Book Antiqua" pitchFamily="18" charset="0"/>
                <a:ea typeface="標楷體" pitchFamily="65" charset="-120"/>
              </a:rPr>
              <a:t>事情可能很難在短時間內解決，但我會一直陪著</a:t>
            </a:r>
            <a:endParaRPr lang="en-US" altLang="zh-TW" sz="2600" dirty="0" smtClean="0"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600" dirty="0" smtClean="0">
                <a:latin typeface="Book Antiqua" pitchFamily="18" charset="0"/>
                <a:ea typeface="標楷體" pitchFamily="65" charset="-120"/>
              </a:rPr>
              <a:t>              </a:t>
            </a:r>
            <a:r>
              <a:rPr lang="zh-TW" altLang="en-US" sz="2600" dirty="0" smtClean="0">
                <a:latin typeface="Book Antiqua" pitchFamily="18" charset="0"/>
                <a:ea typeface="標楷體" pitchFamily="65" charset="-120"/>
              </a:rPr>
              <a:t>我們可以一起找別人幫忙</a:t>
            </a:r>
            <a:endParaRPr lang="en-US" altLang="zh-TW" sz="2600" dirty="0" smtClean="0"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600" dirty="0" smtClean="0">
                <a:latin typeface="Book Antiqua" pitchFamily="18" charset="0"/>
                <a:ea typeface="標楷體" pitchFamily="65" charset="-120"/>
              </a:rPr>
              <a:t>           </a:t>
            </a:r>
            <a:r>
              <a:rPr lang="zh-TW" altLang="en-US" sz="2600" u="sng" dirty="0" smtClean="0">
                <a:latin typeface="Book Antiqua" pitchFamily="18" charset="0"/>
                <a:ea typeface="標楷體" pitchFamily="65" charset="-120"/>
              </a:rPr>
              <a:t>注意</a:t>
            </a:r>
            <a:r>
              <a:rPr lang="zh-TW" altLang="en-US" sz="2600" dirty="0" smtClean="0">
                <a:latin typeface="Book Antiqua" pitchFamily="18" charset="0"/>
                <a:ea typeface="標楷體" pitchFamily="65" charset="-120"/>
              </a:rPr>
              <a:t>：</a:t>
            </a:r>
            <a:endParaRPr lang="en-US" altLang="zh-TW" sz="2600" dirty="0" smtClean="0"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600" dirty="0" smtClean="0">
                <a:latin typeface="Book Antiqua" pitchFamily="18" charset="0"/>
                <a:ea typeface="標楷體" pitchFamily="65" charset="-120"/>
              </a:rPr>
              <a:t>              </a:t>
            </a:r>
            <a:r>
              <a:rPr lang="zh-TW" altLang="en-US" sz="2600" dirty="0" smtClean="0">
                <a:latin typeface="Book Antiqua" pitchFamily="18" charset="0"/>
                <a:ea typeface="標楷體" pitchFamily="65" charset="-120"/>
              </a:rPr>
              <a:t>不要嘗試獨自處理孩子的問題</a:t>
            </a:r>
            <a:endParaRPr lang="en-US" altLang="zh-TW" sz="2600" dirty="0" smtClean="0"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600" dirty="0" smtClean="0">
                <a:latin typeface="Book Antiqua" pitchFamily="18" charset="0"/>
                <a:ea typeface="標楷體" pitchFamily="65" charset="-120"/>
              </a:rPr>
              <a:t>              </a:t>
            </a:r>
            <a:r>
              <a:rPr lang="zh-TW" altLang="en-US" sz="2600" dirty="0" smtClean="0">
                <a:latin typeface="Book Antiqua" pitchFamily="18" charset="0"/>
                <a:ea typeface="標楷體" pitchFamily="65" charset="-120"/>
              </a:rPr>
              <a:t>孩子若主動提到死亡，盡量接納與不迴避</a:t>
            </a:r>
            <a:endParaRPr lang="en-US" altLang="zh-TW" sz="2600" dirty="0" smtClean="0"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600" dirty="0" smtClean="0">
                <a:latin typeface="Book Antiqua" pitchFamily="18" charset="0"/>
                <a:ea typeface="標楷體" pitchFamily="65" charset="-120"/>
              </a:rPr>
              <a:t>              </a:t>
            </a:r>
            <a:r>
              <a:rPr lang="zh-TW" altLang="en-US" sz="2600" dirty="0" smtClean="0">
                <a:latin typeface="Book Antiqua" pitchFamily="18" charset="0"/>
                <a:ea typeface="標楷體" pitchFamily="65" charset="-120"/>
              </a:rPr>
              <a:t>不獨留孩子在家中，找尋其他家人協助</a:t>
            </a:r>
            <a:endParaRPr lang="zh-TW" altLang="en-US" sz="2600" dirty="0">
              <a:latin typeface="Book Antiqua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ransition spd="slow"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主軸：評估</a:t>
            </a:r>
            <a:r>
              <a:rPr lang="zh-TW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到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處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遇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zh-TW" altLang="en-US" sz="3200" dirty="0">
                <a:latin typeface="Book Antiqua" panose="0204060205030503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前言</a:t>
            </a:r>
            <a:endParaRPr lang="en-US" altLang="zh-TW" sz="3200" dirty="0">
              <a:latin typeface="Book Antiqua" panose="0204060205030503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zh-TW" altLang="en-US" sz="3200" dirty="0" smtClean="0">
                <a:latin typeface="Book Antiqua" panose="0204060205030503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評估：要</a:t>
            </a:r>
            <a:r>
              <a:rPr lang="zh-TW" altLang="en-US" sz="3200" dirty="0">
                <a:latin typeface="Book Antiqua" panose="0204060205030503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問什麼、收集什麼</a:t>
            </a:r>
            <a:r>
              <a:rPr lang="en-US" altLang="zh-TW" sz="3200" dirty="0" smtClean="0">
                <a:latin typeface="Book Antiqua" panose="0204060205030503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?</a:t>
            </a:r>
            <a:endParaRPr lang="zh-TW" altLang="en-US" sz="3200" dirty="0">
              <a:latin typeface="Book Antiqua" panose="0204060205030503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3200" dirty="0">
                <a:latin typeface="Book Antiqua" panose="0204060205030503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處</a:t>
            </a:r>
            <a:r>
              <a:rPr lang="zh-TW" altLang="en-US" sz="3200" dirty="0" smtClean="0">
                <a:latin typeface="Book Antiqua" panose="0204060205030503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遇：</a:t>
            </a:r>
            <a:endParaRPr lang="en-US" altLang="zh-TW" sz="3200" dirty="0" smtClean="0">
              <a:latin typeface="Book Antiqua" panose="0204060205030503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689225" indent="-2689225">
              <a:buNone/>
            </a:pPr>
            <a:r>
              <a:rPr lang="zh-TW" altLang="en-US" sz="3200" dirty="0">
                <a:latin typeface="Book Antiqua" panose="0204060205030503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3200" dirty="0" smtClean="0">
                <a:latin typeface="Book Antiqua" panose="0204060205030503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en-US" altLang="zh-TW" sz="3200" dirty="0" smtClean="0">
                <a:latin typeface="Book Antiqua" panose="0204060205030503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1)</a:t>
            </a:r>
            <a:r>
              <a:rPr lang="zh-TW" altLang="en-US" sz="3200" dirty="0" smtClean="0">
                <a:latin typeface="Book Antiqua" panose="0204060205030503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要</a:t>
            </a:r>
            <a:r>
              <a:rPr lang="zh-TW" altLang="en-US" sz="3200" dirty="0">
                <a:latin typeface="Book Antiqua" panose="0204060205030503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做</a:t>
            </a:r>
            <a:r>
              <a:rPr lang="zh-TW" altLang="en-US" sz="3200" dirty="0" smtClean="0">
                <a:latin typeface="Book Antiqua" panose="0204060205030503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什麼：通報、引進資源與否、資源進入前與後持續介入</a:t>
            </a:r>
            <a:endParaRPr lang="en-US" altLang="zh-TW" sz="3200" dirty="0" smtClean="0">
              <a:latin typeface="Book Antiqua" panose="0204060205030503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zh-TW" altLang="en-US" sz="3200" dirty="0">
                <a:latin typeface="Book Antiqua" panose="0204060205030503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3200" dirty="0" smtClean="0">
                <a:latin typeface="Book Antiqua" panose="0204060205030503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en-US" altLang="zh-TW" sz="3200" dirty="0" smtClean="0">
                <a:latin typeface="Book Antiqua" panose="0204060205030503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2)</a:t>
            </a:r>
            <a:r>
              <a:rPr lang="zh-TW" altLang="en-US" sz="3200" dirty="0" smtClean="0">
                <a:latin typeface="Book Antiqua" panose="0204060205030503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聯絡</a:t>
            </a:r>
            <a:r>
              <a:rPr lang="zh-TW" altLang="en-US" sz="3200" dirty="0">
                <a:latin typeface="Book Antiqua" panose="0204060205030503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誰</a:t>
            </a:r>
            <a:r>
              <a:rPr lang="en-US" altLang="zh-TW" sz="3200" dirty="0" smtClean="0">
                <a:latin typeface="Book Antiqua" panose="0204060205030503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?</a:t>
            </a:r>
            <a:r>
              <a:rPr lang="zh-TW" altLang="en-US" sz="3200" dirty="0" smtClean="0">
                <a:latin typeface="Book Antiqua" panose="0204060205030503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─我有哪些資源可以運用</a:t>
            </a:r>
            <a:endParaRPr lang="zh-TW" altLang="en-US" sz="3200" dirty="0">
              <a:latin typeface="Book Antiqua" panose="0204060205030503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en-US" altLang="zh-TW" sz="3200" dirty="0">
                <a:latin typeface="Book Antiqua" panose="0204060205030503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Q &amp; </a:t>
            </a:r>
            <a:r>
              <a:rPr lang="en-US" altLang="zh-TW" sz="3200" dirty="0" smtClean="0">
                <a:latin typeface="Book Antiqua" panose="0204060205030503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</a:t>
            </a:r>
            <a:endParaRPr lang="en-US" altLang="zh-TW" sz="3200" dirty="0">
              <a:latin typeface="Book Antiqua" panose="0204060205030503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96416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66700" y="1"/>
            <a:ext cx="7886700" cy="95250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資源：</a:t>
            </a:r>
            <a:r>
              <a:rPr lang="zh-TW" altLang="en-US" sz="36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醫療</a:t>
            </a:r>
            <a:endParaRPr lang="zh-TW" altLang="en-US" sz="3600" b="1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777874"/>
            <a:ext cx="8305800" cy="545147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zh-TW" sz="2800" b="1" dirty="0" smtClean="0">
                <a:solidFill>
                  <a:srgbClr val="C00000"/>
                </a:solidFill>
                <a:latin typeface="Book Antiqua" pitchFamily="18" charset="0"/>
                <a:ea typeface="標楷體" pitchFamily="65" charset="-120"/>
              </a:rPr>
              <a:t> </a:t>
            </a:r>
            <a:r>
              <a:rPr lang="en-US" altLang="zh-TW" sz="2800" b="1" dirty="0" smtClean="0">
                <a:latin typeface="Book Antiqua" pitchFamily="18" charset="0"/>
                <a:ea typeface="標楷體" pitchFamily="65" charset="-120"/>
              </a:rPr>
              <a:t>‧</a:t>
            </a:r>
            <a:r>
              <a:rPr lang="zh-TW" altLang="en-US" sz="2800" b="1" dirty="0" smtClean="0">
                <a:latin typeface="Book Antiqua" pitchFamily="18" charset="0"/>
                <a:ea typeface="標楷體" pitchFamily="65" charset="-120"/>
              </a:rPr>
              <a:t>目的：</a:t>
            </a:r>
            <a:r>
              <a:rPr lang="zh-TW" altLang="en-US" sz="2800" b="1" dirty="0" smtClean="0">
                <a:solidFill>
                  <a:srgbClr val="0070C0"/>
                </a:solidFill>
                <a:latin typeface="Book Antiqua" pitchFamily="18" charset="0"/>
                <a:ea typeface="標楷體" pitchFamily="65" charset="-120"/>
              </a:rPr>
              <a:t>需要向家長說明醫療用意、個案需要醫療協助</a:t>
            </a:r>
            <a:endParaRPr lang="en-US" altLang="zh-TW" sz="2800" b="1" dirty="0" smtClean="0">
              <a:solidFill>
                <a:srgbClr val="0070C0"/>
              </a:solidFill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800" b="1" dirty="0" smtClean="0">
                <a:latin typeface="Book Antiqua" pitchFamily="18" charset="0"/>
                <a:ea typeface="標楷體" pitchFamily="65" charset="-120"/>
              </a:rPr>
              <a:t> ‧</a:t>
            </a:r>
            <a:r>
              <a:rPr lang="zh-TW" altLang="en-US" sz="2800" b="1" dirty="0" smtClean="0">
                <a:latin typeface="Book Antiqua" pitchFamily="18" charset="0"/>
                <a:ea typeface="標楷體" pitchFamily="65" charset="-120"/>
              </a:rPr>
              <a:t>自殺防治中心</a:t>
            </a:r>
            <a:endParaRPr lang="en-US" altLang="zh-TW" sz="2800" b="1" dirty="0" smtClean="0"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800" b="1" dirty="0" smtClean="0">
                <a:latin typeface="Book Antiqua" pitchFamily="18" charset="0"/>
                <a:ea typeface="標楷體" pitchFamily="65" charset="-120"/>
              </a:rPr>
              <a:t>     </a:t>
            </a:r>
            <a:r>
              <a:rPr lang="zh-TW" altLang="en-US" sz="2800" dirty="0" smtClean="0">
                <a:latin typeface="Book Antiqua" pitchFamily="18" charset="0"/>
                <a:ea typeface="標楷體" pitchFamily="65" charset="-120"/>
              </a:rPr>
              <a:t>說明一：於全國法定規定裡，無任何法源規定自殺是</a:t>
            </a:r>
            <a:endParaRPr lang="en-US" altLang="zh-TW" sz="2800" dirty="0" smtClean="0"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800" dirty="0" smtClean="0">
                <a:latin typeface="Book Antiqua" pitchFamily="18" charset="0"/>
                <a:ea typeface="標楷體" pitchFamily="65" charset="-120"/>
              </a:rPr>
              <a:t>                     </a:t>
            </a:r>
            <a:r>
              <a:rPr lang="zh-TW" altLang="en-US" sz="2800" dirty="0" smtClean="0">
                <a:latin typeface="Book Antiqua" pitchFamily="18" charset="0"/>
                <a:ea typeface="標楷體" pitchFamily="65" charset="-120"/>
              </a:rPr>
              <a:t>責任通報</a:t>
            </a:r>
            <a:endParaRPr lang="en-US" altLang="zh-TW" sz="2800" dirty="0" smtClean="0"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800" dirty="0" smtClean="0">
                <a:latin typeface="Book Antiqua" pitchFamily="18" charset="0"/>
                <a:ea typeface="標楷體" pitchFamily="65" charset="-120"/>
              </a:rPr>
              <a:t>     </a:t>
            </a:r>
            <a:r>
              <a:rPr lang="zh-TW" altLang="en-US" sz="2800" dirty="0" smtClean="0">
                <a:latin typeface="Book Antiqua" pitchFamily="18" charset="0"/>
                <a:ea typeface="標楷體" pitchFamily="65" charset="-120"/>
              </a:rPr>
              <a:t>說明二：依據行政院衛福部函頒「自殺防治通報轉介</a:t>
            </a:r>
            <a:endParaRPr lang="en-US" altLang="zh-TW" sz="2800" dirty="0" smtClean="0"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800" dirty="0" smtClean="0">
                <a:latin typeface="Book Antiqua" pitchFamily="18" charset="0"/>
                <a:ea typeface="標楷體" pitchFamily="65" charset="-120"/>
              </a:rPr>
              <a:t>                      </a:t>
            </a:r>
            <a:r>
              <a:rPr lang="zh-TW" altLang="en-US" sz="2800" dirty="0" smtClean="0">
                <a:latin typeface="Book Antiqua" pitchFamily="18" charset="0"/>
                <a:ea typeface="標楷體" pitchFamily="65" charset="-120"/>
              </a:rPr>
              <a:t>作業流程」之內容說明：</a:t>
            </a:r>
          </a:p>
          <a:p>
            <a:pPr>
              <a:buNone/>
            </a:pPr>
            <a:r>
              <a:rPr lang="en-US" altLang="zh-TW" sz="2800" dirty="0" smtClean="0">
                <a:latin typeface="Book Antiqua" pitchFamily="18" charset="0"/>
                <a:ea typeface="標楷體" pitchFamily="65" charset="-120"/>
              </a:rPr>
              <a:t>         1.</a:t>
            </a:r>
            <a:r>
              <a:rPr lang="zh-TW" altLang="en-US" sz="2800" dirty="0" smtClean="0">
                <a:latin typeface="Book Antiqua" pitchFamily="18" charset="0"/>
                <a:ea typeface="標楷體" pitchFamily="65" charset="-120"/>
              </a:rPr>
              <a:t>由於教育單位已有其運行之個案管理系統，因此，</a:t>
            </a:r>
            <a:endParaRPr lang="en-US" altLang="zh-TW" sz="2800" dirty="0" smtClean="0"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800" dirty="0" smtClean="0">
                <a:latin typeface="Book Antiqua" pitchFamily="18" charset="0"/>
                <a:ea typeface="標楷體" pitchFamily="65" charset="-120"/>
              </a:rPr>
              <a:t>            </a:t>
            </a:r>
            <a:r>
              <a:rPr lang="zh-TW" altLang="en-US" sz="2800" dirty="0" smtClean="0">
                <a:latin typeface="Book Antiqua" pitchFamily="18" charset="0"/>
                <a:ea typeface="標楷體" pitchFamily="65" charset="-120"/>
              </a:rPr>
              <a:t>若發現學生自殺個案，衛生單位於第一時間僅需</a:t>
            </a:r>
            <a:endParaRPr lang="en-US" altLang="zh-TW" sz="2800" dirty="0" smtClean="0"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800" dirty="0" smtClean="0">
                <a:latin typeface="Book Antiqua" pitchFamily="18" charset="0"/>
                <a:ea typeface="標楷體" pitchFamily="65" charset="-120"/>
              </a:rPr>
              <a:t>            </a:t>
            </a:r>
            <a:r>
              <a:rPr lang="zh-TW" altLang="en-US" sz="2800" dirty="0" smtClean="0">
                <a:latin typeface="Book Antiqua" pitchFamily="18" charset="0"/>
                <a:ea typeface="標楷體" pitchFamily="65" charset="-120"/>
              </a:rPr>
              <a:t>執行資料登錄動作並將個案情況轉知當地教育單</a:t>
            </a:r>
            <a:endParaRPr lang="en-US" altLang="zh-TW" sz="2800" dirty="0" smtClean="0"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800" dirty="0" smtClean="0">
                <a:latin typeface="Book Antiqua" pitchFamily="18" charset="0"/>
                <a:ea typeface="標楷體" pitchFamily="65" charset="-120"/>
              </a:rPr>
              <a:t>            </a:t>
            </a:r>
            <a:r>
              <a:rPr lang="zh-TW" altLang="en-US" sz="2800" dirty="0" smtClean="0">
                <a:latin typeface="Book Antiqua" pitchFamily="18" charset="0"/>
                <a:ea typeface="標楷體" pitchFamily="65" charset="-120"/>
              </a:rPr>
              <a:t>位聯絡人，使學生個案能在教育單位個案管理體</a:t>
            </a:r>
            <a:endParaRPr lang="en-US" altLang="zh-TW" sz="2800" dirty="0" smtClean="0"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800" dirty="0" smtClean="0">
                <a:latin typeface="Book Antiqua" pitchFamily="18" charset="0"/>
                <a:ea typeface="標楷體" pitchFamily="65" charset="-120"/>
              </a:rPr>
              <a:t>            </a:t>
            </a:r>
            <a:r>
              <a:rPr lang="zh-TW" altLang="en-US" sz="2800" dirty="0" smtClean="0">
                <a:latin typeface="Book Antiqua" pitchFamily="18" charset="0"/>
                <a:ea typeface="標楷體" pitchFamily="65" charset="-120"/>
              </a:rPr>
              <a:t>系中接受服務。</a:t>
            </a:r>
          </a:p>
          <a:p>
            <a:pPr>
              <a:buNone/>
            </a:pPr>
            <a:r>
              <a:rPr lang="en-US" altLang="zh-TW" sz="2800" dirty="0" smtClean="0">
                <a:latin typeface="Book Antiqua" pitchFamily="18" charset="0"/>
                <a:ea typeface="標楷體" pitchFamily="65" charset="-120"/>
              </a:rPr>
              <a:t>         2.</a:t>
            </a:r>
            <a:r>
              <a:rPr lang="zh-TW" altLang="en-US" sz="2800" dirty="0" smtClean="0">
                <a:latin typeface="Book Antiqua" pitchFamily="18" charset="0"/>
                <a:ea typeface="標楷體" pitchFamily="65" charset="-120"/>
              </a:rPr>
              <a:t>衛生單位於此類個案中不需主動介入，</a:t>
            </a:r>
            <a:r>
              <a:rPr lang="zh-TW" altLang="en-US" sz="2800" b="1" dirty="0" smtClean="0">
                <a:solidFill>
                  <a:srgbClr val="C00000"/>
                </a:solidFill>
                <a:latin typeface="Book Antiqua" pitchFamily="18" charset="0"/>
                <a:ea typeface="標楷體" pitchFamily="65" charset="-120"/>
              </a:rPr>
              <a:t>僅需扮演</a:t>
            </a:r>
            <a:endParaRPr lang="en-US" altLang="zh-TW" sz="2800" b="1" dirty="0" smtClean="0">
              <a:solidFill>
                <a:srgbClr val="C00000"/>
              </a:solidFill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800" b="1" dirty="0" smtClean="0">
                <a:solidFill>
                  <a:srgbClr val="C00000"/>
                </a:solidFill>
                <a:latin typeface="Book Antiqua" pitchFamily="18" charset="0"/>
                <a:ea typeface="標楷體" pitchFamily="65" charset="-120"/>
              </a:rPr>
              <a:t>            </a:t>
            </a:r>
            <a:r>
              <a:rPr lang="zh-TW" altLang="en-US" sz="2800" b="1" dirty="0" smtClean="0">
                <a:solidFill>
                  <a:srgbClr val="C00000"/>
                </a:solidFill>
                <a:latin typeface="Book Antiqua" pitchFamily="18" charset="0"/>
                <a:ea typeface="標楷體" pitchFamily="65" charset="-120"/>
              </a:rPr>
              <a:t>醫療資源提供者及轉介者角色。</a:t>
            </a:r>
          </a:p>
          <a:p>
            <a:pPr>
              <a:buNone/>
            </a:pPr>
            <a:endParaRPr lang="en-US" altLang="zh-TW" sz="2600" dirty="0" smtClean="0">
              <a:latin typeface="Book Antiqua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資源：</a:t>
            </a:r>
            <a:r>
              <a:rPr lang="zh-TW" altLang="en-US" sz="36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醫療</a:t>
            </a:r>
            <a:r>
              <a:rPr lang="en-US" altLang="zh-TW" sz="28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...</a:t>
            </a:r>
            <a:r>
              <a:rPr lang="zh-TW" altLang="en-US" sz="28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必要介入</a:t>
            </a:r>
            <a:endParaRPr lang="zh-TW" altLang="en-US" sz="2800" dirty="0" smtClean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1085850" y="1904999"/>
            <a:ext cx="7429500" cy="39671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情緒及行為的不穩定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不符合現實的思考方式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多次或明確的自殺行動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藥物、酒精濫用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躁動行為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協助診斷精神疾病</a:t>
            </a:r>
          </a:p>
        </p:txBody>
      </p:sp>
    </p:spTree>
  </p:cSld>
  <p:clrMapOvr>
    <a:masterClrMapping/>
  </p:clrMapOvr>
  <p:transition spd="slow"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66700" y="0"/>
            <a:ext cx="7886700" cy="1325563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資源：</a:t>
            </a:r>
            <a:r>
              <a:rPr lang="zh-TW" altLang="en-US" sz="36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心理諮商</a:t>
            </a:r>
            <a:endParaRPr lang="zh-TW" altLang="en-US" sz="3600" b="1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81050" y="1273174"/>
            <a:ext cx="7524750" cy="51466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2600" b="1" dirty="0" smtClean="0">
                <a:solidFill>
                  <a:srgbClr val="C00000"/>
                </a:solidFill>
                <a:latin typeface="Book Antiqua" pitchFamily="18" charset="0"/>
                <a:ea typeface="標楷體" pitchFamily="65" charset="-120"/>
              </a:rPr>
              <a:t> </a:t>
            </a:r>
            <a:r>
              <a:rPr lang="en-US" altLang="zh-TW" sz="2600" b="1" dirty="0" smtClean="0">
                <a:latin typeface="Book Antiqua" pitchFamily="18" charset="0"/>
                <a:ea typeface="標楷體" pitchFamily="65" charset="-120"/>
              </a:rPr>
              <a:t>‧</a:t>
            </a:r>
            <a:r>
              <a:rPr lang="zh-TW" altLang="en-US" sz="2600" b="1" dirty="0" smtClean="0">
                <a:latin typeface="Book Antiqua" pitchFamily="18" charset="0"/>
                <a:ea typeface="標楷體" pitchFamily="65" charset="-120"/>
              </a:rPr>
              <a:t>目的：</a:t>
            </a:r>
            <a:endParaRPr lang="en-US" altLang="zh-TW" sz="2600" b="1" dirty="0" smtClean="0"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600" b="1" dirty="0" smtClean="0">
                <a:solidFill>
                  <a:srgbClr val="0070C0"/>
                </a:solidFill>
                <a:latin typeface="Book Antiqua" pitchFamily="18" charset="0"/>
                <a:ea typeface="標楷體" pitchFamily="65" charset="-120"/>
              </a:rPr>
              <a:t>         </a:t>
            </a:r>
            <a:r>
              <a:rPr lang="zh-TW" altLang="en-US" sz="2600" b="1" dirty="0" smtClean="0">
                <a:solidFill>
                  <a:srgbClr val="0070C0"/>
                </a:solidFill>
                <a:latin typeface="Book Antiqua" pitchFamily="18" charset="0"/>
                <a:ea typeface="標楷體" pitchFamily="65" charset="-120"/>
              </a:rPr>
              <a:t>協助個案深入探討自殺原因、找尋和發展內</a:t>
            </a:r>
            <a:endParaRPr lang="en-US" altLang="zh-TW" sz="2600" b="1" dirty="0" smtClean="0">
              <a:solidFill>
                <a:srgbClr val="0070C0"/>
              </a:solidFill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600" b="1" dirty="0" smtClean="0">
                <a:solidFill>
                  <a:srgbClr val="0070C0"/>
                </a:solidFill>
                <a:latin typeface="Book Antiqua" pitchFamily="18" charset="0"/>
                <a:ea typeface="標楷體" pitchFamily="65" charset="-120"/>
              </a:rPr>
              <a:t>         </a:t>
            </a:r>
            <a:r>
              <a:rPr lang="zh-TW" altLang="en-US" sz="2600" b="1" dirty="0" smtClean="0">
                <a:solidFill>
                  <a:srgbClr val="0070C0"/>
                </a:solidFill>
                <a:latin typeface="Book Antiqua" pitchFamily="18" charset="0"/>
                <a:ea typeface="標楷體" pitchFamily="65" charset="-120"/>
              </a:rPr>
              <a:t>在與外在所需資源</a:t>
            </a:r>
            <a:r>
              <a:rPr lang="en-US" altLang="zh-TW" sz="2600" b="1" dirty="0" smtClean="0">
                <a:solidFill>
                  <a:srgbClr val="0070C0"/>
                </a:solidFill>
                <a:latin typeface="Book Antiqua" pitchFamily="18" charset="0"/>
                <a:ea typeface="標楷體" pitchFamily="65" charset="-120"/>
              </a:rPr>
              <a:t>(</a:t>
            </a:r>
            <a:r>
              <a:rPr lang="zh-TW" altLang="en-US" sz="2600" b="1" dirty="0" smtClean="0">
                <a:solidFill>
                  <a:srgbClr val="0070C0"/>
                </a:solidFill>
                <a:latin typeface="Book Antiqua" pitchFamily="18" charset="0"/>
                <a:ea typeface="標楷體" pitchFamily="65" charset="-120"/>
              </a:rPr>
              <a:t>能力</a:t>
            </a:r>
            <a:r>
              <a:rPr lang="en-US" altLang="zh-TW" sz="2600" b="1" dirty="0" smtClean="0">
                <a:solidFill>
                  <a:srgbClr val="0070C0"/>
                </a:solidFill>
                <a:latin typeface="Book Antiqua" pitchFamily="18" charset="0"/>
                <a:ea typeface="標楷體" pitchFamily="65" charset="-120"/>
              </a:rPr>
              <a:t>)</a:t>
            </a:r>
            <a:r>
              <a:rPr lang="zh-TW" altLang="en-US" sz="2600" b="1" dirty="0" smtClean="0">
                <a:solidFill>
                  <a:srgbClr val="0070C0"/>
                </a:solidFill>
                <a:latin typeface="Book Antiqua" pitchFamily="18" charset="0"/>
                <a:ea typeface="標楷體" pitchFamily="65" charset="-120"/>
              </a:rPr>
              <a:t>、重建生存的意義</a:t>
            </a:r>
            <a:r>
              <a:rPr lang="en-US" altLang="zh-TW" sz="2600" b="1" dirty="0" smtClean="0">
                <a:solidFill>
                  <a:srgbClr val="0070C0"/>
                </a:solidFill>
                <a:latin typeface="Book Antiqua" pitchFamily="18" charset="0"/>
                <a:ea typeface="標楷體" pitchFamily="65" charset="-120"/>
              </a:rPr>
              <a:t>…</a:t>
            </a:r>
          </a:p>
          <a:p>
            <a:pPr>
              <a:buNone/>
            </a:pPr>
            <a:r>
              <a:rPr lang="en-US" altLang="zh-TW" sz="2600" b="1" dirty="0" smtClean="0">
                <a:solidFill>
                  <a:srgbClr val="0070C0"/>
                </a:solidFill>
                <a:latin typeface="Book Antiqua" pitchFamily="18" charset="0"/>
                <a:ea typeface="標楷體" pitchFamily="65" charset="-120"/>
              </a:rPr>
              <a:t>         </a:t>
            </a:r>
            <a:r>
              <a:rPr lang="zh-TW" altLang="en-US" sz="2600" b="1" dirty="0" smtClean="0">
                <a:solidFill>
                  <a:srgbClr val="0070C0"/>
                </a:solidFill>
                <a:latin typeface="Book Antiqua" pitchFamily="18" charset="0"/>
                <a:ea typeface="標楷體" pitchFamily="65" charset="-120"/>
              </a:rPr>
              <a:t>等</a:t>
            </a:r>
            <a:endParaRPr lang="en-US" altLang="zh-TW" sz="2600" b="1" dirty="0" smtClean="0">
              <a:solidFill>
                <a:srgbClr val="0070C0"/>
              </a:solidFill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endParaRPr lang="en-US" altLang="zh-TW" sz="2600" b="1" dirty="0" smtClean="0">
              <a:solidFill>
                <a:srgbClr val="0070C0"/>
              </a:solidFill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600" dirty="0" smtClean="0">
                <a:latin typeface="Book Antiqua" pitchFamily="18" charset="0"/>
                <a:ea typeface="標楷體" pitchFamily="65" charset="-120"/>
              </a:rPr>
              <a:t> ‧</a:t>
            </a:r>
            <a:r>
              <a:rPr lang="zh-TW" altLang="en-US" sz="2600" dirty="0" smtClean="0">
                <a:latin typeface="Book Antiqua" pitchFamily="18" charset="0"/>
                <a:ea typeface="標楷體" pitchFamily="65" charset="-120"/>
              </a:rPr>
              <a:t>原則：</a:t>
            </a:r>
            <a:endParaRPr lang="en-US" altLang="zh-TW" sz="2600" dirty="0" smtClean="0"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600" dirty="0" smtClean="0">
                <a:latin typeface="Book Antiqua" pitchFamily="18" charset="0"/>
                <a:ea typeface="標楷體" pitchFamily="65" charset="-120"/>
              </a:rPr>
              <a:t>         </a:t>
            </a:r>
            <a:r>
              <a:rPr lang="zh-TW" altLang="en-US" sz="2600" dirty="0" smtClean="0">
                <a:latin typeface="Book Antiqua" pitchFamily="18" charset="0"/>
                <a:ea typeface="標楷體" pitchFamily="65" charset="-120"/>
              </a:rPr>
              <a:t>與醫療單位同步協助個案，除了急需藥物協</a:t>
            </a:r>
            <a:endParaRPr lang="en-US" altLang="zh-TW" sz="2600" dirty="0" smtClean="0">
              <a:latin typeface="Book Antiqua" pitchFamily="18" charset="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600" dirty="0" smtClean="0">
                <a:latin typeface="Book Antiqua" pitchFamily="18" charset="0"/>
                <a:ea typeface="標楷體" pitchFamily="65" charset="-120"/>
              </a:rPr>
              <a:t>         </a:t>
            </a:r>
            <a:r>
              <a:rPr lang="zh-TW" altLang="en-US" sz="2600" dirty="0" smtClean="0">
                <a:latin typeface="Book Antiqua" pitchFamily="18" charset="0"/>
                <a:ea typeface="標楷體" pitchFamily="65" charset="-120"/>
              </a:rPr>
              <a:t>助者</a:t>
            </a:r>
            <a:endParaRPr lang="zh-TW" altLang="en-US" sz="2600" dirty="0">
              <a:solidFill>
                <a:srgbClr val="C00000"/>
              </a:solidFill>
              <a:latin typeface="Book Antiqua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ransition spd="slow"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304800" y="266700"/>
            <a:ext cx="7886700" cy="1325563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latin typeface="Book Antiqua" pitchFamily="18" charset="0"/>
                <a:ea typeface="標楷體" pitchFamily="65" charset="-120"/>
              </a:rPr>
              <a:t>處遇─</a:t>
            </a:r>
            <a:r>
              <a:rPr lang="zh-TW" altLang="en-US" sz="4600" b="1" dirty="0" smtClean="0">
                <a:solidFill>
                  <a:srgbClr val="C00000"/>
                </a:solidFill>
                <a:latin typeface="Book Antiqua" pitchFamily="18" charset="0"/>
                <a:ea typeface="標楷體" pitchFamily="65" charset="-120"/>
              </a:rPr>
              <a:t>校園輔導原則</a:t>
            </a:r>
            <a:endParaRPr lang="zh-TW" altLang="en-US" sz="4600" b="1" dirty="0">
              <a:solidFill>
                <a:srgbClr val="C00000"/>
              </a:solidFill>
              <a:latin typeface="Book Antiqua" pitchFamily="18" charset="0"/>
              <a:ea typeface="標楷體" pitchFamily="65" charset="-120"/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533400" y="1482724"/>
            <a:ext cx="7886700" cy="4937126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u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團隊與系統合作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u"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擬訂明確的輔導計畫與策略</a:t>
            </a:r>
            <a:endParaRPr lang="en-US" altLang="zh-TW" sz="2400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如：</a:t>
            </a:r>
            <a:r>
              <a:rPr lang="zh-TW" altLang="en-US" sz="24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增加個案被支持的感受、不面質個案</a:t>
            </a:r>
            <a:endParaRPr lang="en-US" altLang="zh-TW" sz="2400" b="1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 盡可能陪個案一段時間至其情緒平復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輔導時程的調整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與個案訂定不自殺契約或下次再聯絡的時間</a:t>
            </a:r>
          </a:p>
          <a:p>
            <a:pPr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 讓個案有事做：小、具體、明確為原則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提供與討論資源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如何減少危險因子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短、中、長期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spcAft>
                <a:spcPts val="600"/>
              </a:spcAft>
              <a:buNone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如何增加保護因子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短、中、長期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u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不停地評估危機程度</a:t>
            </a:r>
            <a:endParaRPr lang="zh-TW" altLang="zh-TW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sz="2400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87338"/>
            <a:ext cx="8229600" cy="865187"/>
          </a:xfrm>
        </p:spPr>
        <p:txBody>
          <a:bodyPr>
            <a:normAutofit/>
          </a:bodyPr>
          <a:lstStyle/>
          <a:p>
            <a:pPr eaLnBrk="1" hangingPunct="1"/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關懷心情四步驟</a:t>
            </a:r>
          </a:p>
        </p:txBody>
      </p:sp>
      <p:pic>
        <p:nvPicPr>
          <p:cNvPr id="70659" name="Picture 6" descr="關懷四步驟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1168400"/>
            <a:ext cx="5689600" cy="568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703" name="Text Box 7"/>
          <p:cNvSpPr txBox="1">
            <a:spLocks noChangeArrowheads="1"/>
          </p:cNvSpPr>
          <p:nvPr/>
        </p:nvSpPr>
        <p:spPr bwMode="auto">
          <a:xfrm>
            <a:off x="179388" y="1412875"/>
            <a:ext cx="22685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000" b="1" dirty="0">
                <a:solidFill>
                  <a:srgbClr val="003300"/>
                </a:solidFill>
                <a:latin typeface="Arial Rounded MT Bold" pitchFamily="34" charset="0"/>
                <a:ea typeface="標楷體" pitchFamily="65" charset="-120"/>
              </a:rPr>
              <a:t>自殺徵兆的覺察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000" b="1" dirty="0">
                <a:solidFill>
                  <a:srgbClr val="003300"/>
                </a:solidFill>
                <a:latin typeface="Arial Rounded MT Bold" pitchFamily="34" charset="0"/>
                <a:ea typeface="標楷體" pitchFamily="65" charset="-120"/>
              </a:rPr>
              <a:t>1.</a:t>
            </a:r>
            <a:r>
              <a:rPr kumimoji="0" lang="zh-TW" alt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標楷體" pitchFamily="65" charset="-120"/>
              </a:rPr>
              <a:t>表情</a:t>
            </a:r>
            <a:r>
              <a:rPr kumimoji="0" lang="en-US" altLang="zh-TW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標楷體" pitchFamily="65" charset="-120"/>
              </a:rPr>
              <a:t>/</a:t>
            </a:r>
            <a:r>
              <a:rPr kumimoji="0" lang="zh-TW" alt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標楷體" pitchFamily="65" charset="-120"/>
              </a:rPr>
              <a:t>情緒</a:t>
            </a:r>
            <a:r>
              <a:rPr kumimoji="0" lang="en-US" altLang="zh-TW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標楷體" pitchFamily="65" charset="-120"/>
              </a:rPr>
              <a:t>/</a:t>
            </a:r>
            <a:r>
              <a:rPr kumimoji="0" lang="zh-TW" alt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標楷體" pitchFamily="65" charset="-120"/>
              </a:rPr>
              <a:t>言語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標楷體" pitchFamily="65" charset="-120"/>
              </a:rPr>
              <a:t>   </a:t>
            </a:r>
            <a:r>
              <a:rPr kumimoji="0" lang="en-US" altLang="zh-TW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標楷體" pitchFamily="65" charset="-120"/>
              </a:rPr>
              <a:t>/</a:t>
            </a:r>
            <a:r>
              <a:rPr kumimoji="0" lang="zh-TW" alt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標楷體" pitchFamily="65" charset="-120"/>
              </a:rPr>
              <a:t>思想</a:t>
            </a:r>
            <a:r>
              <a:rPr kumimoji="0" lang="en-US" altLang="zh-TW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標楷體" pitchFamily="65" charset="-120"/>
              </a:rPr>
              <a:t>/</a:t>
            </a:r>
            <a:r>
              <a:rPr kumimoji="0" lang="zh-TW" alt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標楷體" pitchFamily="65" charset="-120"/>
              </a:rPr>
              <a:t>行為</a:t>
            </a:r>
            <a:r>
              <a:rPr kumimoji="0" lang="en-US" altLang="zh-TW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標楷體" pitchFamily="65" charset="-120"/>
              </a:rPr>
              <a:t>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標楷體" pitchFamily="65" charset="-120"/>
              </a:rPr>
              <a:t>2.</a:t>
            </a:r>
            <a:r>
              <a:rPr kumimoji="0" lang="zh-TW" alt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標楷體" pitchFamily="65" charset="-120"/>
              </a:rPr>
              <a:t>從意念到行動</a:t>
            </a:r>
          </a:p>
        </p:txBody>
      </p:sp>
      <p:sp>
        <p:nvSpPr>
          <p:cNvPr id="157704" name="Text Box 8"/>
          <p:cNvSpPr txBox="1">
            <a:spLocks noChangeArrowheads="1"/>
          </p:cNvSpPr>
          <p:nvPr/>
        </p:nvSpPr>
        <p:spPr bwMode="auto">
          <a:xfrm>
            <a:off x="6084888" y="1628775"/>
            <a:ext cx="28082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000" b="1" dirty="0">
                <a:solidFill>
                  <a:srgbClr val="660066"/>
                </a:solidFill>
                <a:latin typeface="Arial Rounded MT Bold" pitchFamily="34" charset="0"/>
                <a:ea typeface="標楷體" pitchFamily="65" charset="-120"/>
              </a:rPr>
              <a:t>評估自殺危險性</a:t>
            </a:r>
          </a:p>
          <a:p>
            <a:r>
              <a:rPr lang="en-US" altLang="zh-TW" sz="2000" b="1" dirty="0">
                <a:solidFill>
                  <a:srgbClr val="660066"/>
                </a:solidFill>
                <a:latin typeface="Arial Rounded MT Bold" pitchFamily="34" charset="0"/>
                <a:ea typeface="標楷體" pitchFamily="65" charset="-120"/>
              </a:rPr>
              <a:t>1.</a:t>
            </a:r>
            <a:r>
              <a:rPr lang="zh-TW" altLang="en-US" sz="2000" b="1" dirty="0">
                <a:solidFill>
                  <a:srgbClr val="660066"/>
                </a:solidFill>
                <a:latin typeface="Arial Rounded MT Bold" pitchFamily="34" charset="0"/>
                <a:ea typeface="標楷體" pitchFamily="65" charset="-120"/>
              </a:rPr>
              <a:t>自傷</a:t>
            </a:r>
            <a:r>
              <a:rPr lang="en-US" altLang="zh-TW" sz="2000" b="1" dirty="0">
                <a:solidFill>
                  <a:srgbClr val="660066"/>
                </a:solidFill>
                <a:latin typeface="Arial Rounded MT Bold" pitchFamily="34" charset="0"/>
                <a:ea typeface="標楷體" pitchFamily="65" charset="-120"/>
              </a:rPr>
              <a:t>/</a:t>
            </a:r>
            <a:r>
              <a:rPr lang="zh-TW" altLang="en-US" sz="2000" b="1" dirty="0">
                <a:solidFill>
                  <a:srgbClr val="660066"/>
                </a:solidFill>
                <a:latin typeface="Arial Rounded MT Bold" pitchFamily="34" charset="0"/>
                <a:ea typeface="標楷體" pitchFamily="65" charset="-120"/>
              </a:rPr>
              <a:t>傷人的可能性</a:t>
            </a:r>
          </a:p>
          <a:p>
            <a:r>
              <a:rPr lang="en-US" altLang="zh-TW" sz="2000" b="1" dirty="0">
                <a:solidFill>
                  <a:srgbClr val="660066"/>
                </a:solidFill>
                <a:latin typeface="Arial Rounded MT Bold" pitchFamily="34" charset="0"/>
                <a:ea typeface="標楷體" pitchFamily="65" charset="-120"/>
              </a:rPr>
              <a:t>2.</a:t>
            </a:r>
            <a:r>
              <a:rPr lang="zh-TW" altLang="en-US" sz="2000" b="1" dirty="0">
                <a:solidFill>
                  <a:srgbClr val="660066"/>
                </a:solidFill>
                <a:latin typeface="Arial Rounded MT Bold" pitchFamily="34" charset="0"/>
                <a:ea typeface="標楷體" pitchFamily="65" charset="-120"/>
              </a:rPr>
              <a:t>量表使用</a:t>
            </a:r>
          </a:p>
        </p:txBody>
      </p:sp>
      <p:sp>
        <p:nvSpPr>
          <p:cNvPr id="157705" name="Text Box 9"/>
          <p:cNvSpPr txBox="1">
            <a:spLocks noChangeArrowheads="1"/>
          </p:cNvSpPr>
          <p:nvPr/>
        </p:nvSpPr>
        <p:spPr bwMode="auto">
          <a:xfrm>
            <a:off x="323850" y="4724400"/>
            <a:ext cx="251936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隱密所在</a:t>
            </a:r>
          </a:p>
          <a:p>
            <a:r>
              <a:rPr lang="zh-TW" altLang="en-US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傾聽同理重視</a:t>
            </a:r>
          </a:p>
          <a:p>
            <a:r>
              <a:rPr lang="zh-TW" altLang="en-US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不評斷不建議</a:t>
            </a:r>
          </a:p>
          <a:p>
            <a:r>
              <a:rPr lang="zh-TW" altLang="en-US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提供支持</a:t>
            </a:r>
            <a:r>
              <a:rPr lang="en-US" altLang="zh-TW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降低危險</a:t>
            </a:r>
            <a:endParaRPr lang="zh-TW" altLang="en-US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57706" name="Text Box 10"/>
          <p:cNvSpPr txBox="1">
            <a:spLocks noChangeArrowheads="1"/>
          </p:cNvSpPr>
          <p:nvPr/>
        </p:nvSpPr>
        <p:spPr bwMode="auto">
          <a:xfrm>
            <a:off x="6732588" y="4076700"/>
            <a:ext cx="219551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000" b="1" dirty="0">
                <a:solidFill>
                  <a:srgbClr val="000066"/>
                </a:solidFill>
                <a:latin typeface="Arial Rounded MT Bold" pitchFamily="34" charset="0"/>
                <a:ea typeface="標楷體" pitchFamily="65" charset="-120"/>
              </a:rPr>
              <a:t>提供資源網絡</a:t>
            </a:r>
          </a:p>
          <a:p>
            <a:r>
              <a:rPr lang="en-US" altLang="zh-TW" sz="2000" b="1" dirty="0">
                <a:solidFill>
                  <a:srgbClr val="000066"/>
                </a:solidFill>
                <a:latin typeface="Arial Rounded MT Bold" pitchFamily="34" charset="0"/>
                <a:ea typeface="標楷體" pitchFamily="65" charset="-120"/>
              </a:rPr>
              <a:t>1.</a:t>
            </a:r>
            <a:r>
              <a:rPr lang="zh-TW" altLang="en-US" sz="2000" b="1" dirty="0">
                <a:solidFill>
                  <a:srgbClr val="000066"/>
                </a:solidFill>
                <a:latin typeface="Arial Rounded MT Bold" pitchFamily="34" charset="0"/>
                <a:ea typeface="標楷體" pitchFamily="65" charset="-120"/>
              </a:rPr>
              <a:t>親友協助</a:t>
            </a:r>
          </a:p>
          <a:p>
            <a:r>
              <a:rPr lang="en-US" altLang="zh-TW" sz="2000" b="1" dirty="0">
                <a:solidFill>
                  <a:srgbClr val="000066"/>
                </a:solidFill>
                <a:latin typeface="Arial Rounded MT Bold" pitchFamily="34" charset="0"/>
                <a:ea typeface="標楷體" pitchFamily="65" charset="-120"/>
              </a:rPr>
              <a:t>2.</a:t>
            </a:r>
            <a:r>
              <a:rPr lang="zh-TW" altLang="en-US" sz="2000" b="1" dirty="0">
                <a:solidFill>
                  <a:srgbClr val="000066"/>
                </a:solidFill>
                <a:latin typeface="Arial Rounded MT Bold" pitchFamily="34" charset="0"/>
                <a:ea typeface="標楷體" pitchFamily="65" charset="-120"/>
              </a:rPr>
              <a:t>專業協助：法律 </a:t>
            </a:r>
          </a:p>
          <a:p>
            <a:r>
              <a:rPr lang="zh-TW" altLang="en-US" sz="2000" b="1" dirty="0">
                <a:solidFill>
                  <a:srgbClr val="000066"/>
                </a:solidFill>
                <a:latin typeface="Arial Rounded MT Bold" pitchFamily="34" charset="0"/>
                <a:ea typeface="標楷體" pitchFamily="65" charset="-120"/>
              </a:rPr>
              <a:t>  </a:t>
            </a:r>
            <a:r>
              <a:rPr lang="en-US" altLang="zh-TW" sz="2000" b="1" dirty="0">
                <a:solidFill>
                  <a:srgbClr val="000066"/>
                </a:solidFill>
                <a:latin typeface="Arial Rounded MT Bold" pitchFamily="34" charset="0"/>
                <a:ea typeface="標楷體" pitchFamily="65" charset="-120"/>
              </a:rPr>
              <a:t>/</a:t>
            </a:r>
            <a:r>
              <a:rPr lang="zh-TW" altLang="en-US" sz="2000" b="1" dirty="0">
                <a:solidFill>
                  <a:srgbClr val="000066"/>
                </a:solidFill>
                <a:latin typeface="Arial Rounded MT Bold" pitchFamily="34" charset="0"/>
                <a:ea typeface="標楷體" pitchFamily="65" charset="-120"/>
              </a:rPr>
              <a:t>諮商</a:t>
            </a:r>
            <a:r>
              <a:rPr lang="en-US" altLang="zh-TW" sz="2000" b="1" dirty="0">
                <a:solidFill>
                  <a:srgbClr val="000066"/>
                </a:solidFill>
                <a:latin typeface="Arial Rounded MT Bold" pitchFamily="34" charset="0"/>
                <a:ea typeface="標楷體" pitchFamily="65" charset="-120"/>
              </a:rPr>
              <a:t>/</a:t>
            </a:r>
            <a:r>
              <a:rPr lang="zh-TW" altLang="en-US" sz="2000" b="1" dirty="0">
                <a:solidFill>
                  <a:srgbClr val="000066"/>
                </a:solidFill>
                <a:latin typeface="Arial Rounded MT Bold" pitchFamily="34" charset="0"/>
                <a:ea typeface="標楷體" pitchFamily="65" charset="-120"/>
              </a:rPr>
              <a:t>社政</a:t>
            </a:r>
            <a:r>
              <a:rPr lang="en-US" altLang="zh-TW" sz="2000" b="1" dirty="0">
                <a:solidFill>
                  <a:srgbClr val="000066"/>
                </a:solidFill>
                <a:latin typeface="Arial Rounded MT Bold" pitchFamily="34" charset="0"/>
                <a:ea typeface="標楷體" pitchFamily="65" charset="-120"/>
              </a:rPr>
              <a:t>…</a:t>
            </a:r>
          </a:p>
        </p:txBody>
      </p:sp>
      <p:sp>
        <p:nvSpPr>
          <p:cNvPr id="8" name="標題 4"/>
          <p:cNvSpPr txBox="1">
            <a:spLocks/>
          </p:cNvSpPr>
          <p:nvPr/>
        </p:nvSpPr>
        <p:spPr>
          <a:xfrm>
            <a:off x="2933699" y="6438900"/>
            <a:ext cx="6210301" cy="419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r" defTabSz="685800">
              <a:lnSpc>
                <a:spcPct val="90000"/>
              </a:lnSpc>
              <a:spcBef>
                <a:spcPct val="0"/>
              </a:spcBef>
            </a:pPr>
            <a:r>
              <a:rPr kumimoji="0" lang="zh-TW" altLang="en-US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引自</a:t>
            </a:r>
            <a:r>
              <a:rPr lang="zh-TW" altLang="en-US" sz="1100" dirty="0" smtClean="0">
                <a:latin typeface="標楷體" pitchFamily="65" charset="-120"/>
                <a:ea typeface="標楷體" pitchFamily="65" charset="-120"/>
                <a:cs typeface="+mj-cs"/>
              </a:rPr>
              <a:t>：黃玉真之「自殺徵兆</a:t>
            </a:r>
            <a:r>
              <a:rPr lang="en-US" altLang="zh-TW" sz="1100" dirty="0" smtClean="0">
                <a:latin typeface="標楷體" pitchFamily="65" charset="-120"/>
                <a:ea typeface="標楷體" pitchFamily="65" charset="-120"/>
                <a:cs typeface="+mj-cs"/>
              </a:rPr>
              <a:t>(</a:t>
            </a:r>
            <a:r>
              <a:rPr lang="zh-TW" altLang="en-US" sz="1100" dirty="0" smtClean="0">
                <a:latin typeface="標楷體" pitchFamily="65" charset="-120"/>
                <a:ea typeface="標楷體" pitchFamily="65" charset="-120"/>
                <a:cs typeface="+mj-cs"/>
              </a:rPr>
              <a:t>風險辨識、警告訊息</a:t>
            </a:r>
            <a:r>
              <a:rPr lang="en-US" altLang="zh-TW" sz="1100" dirty="0" smtClean="0">
                <a:latin typeface="標楷體" pitchFamily="65" charset="-120"/>
                <a:ea typeface="標楷體" pitchFamily="65" charset="-120"/>
                <a:cs typeface="+mj-cs"/>
              </a:rPr>
              <a:t>)</a:t>
            </a:r>
            <a:r>
              <a:rPr lang="zh-TW" altLang="en-US" sz="1100" dirty="0" smtClean="0">
                <a:latin typeface="標楷體" pitchFamily="65" charset="-120"/>
                <a:ea typeface="標楷體" pitchFamily="65" charset="-120"/>
                <a:cs typeface="+mj-cs"/>
              </a:rPr>
              <a:t>與處理」</a:t>
            </a:r>
            <a:endParaRPr kumimoji="0" lang="en-US" altLang="zh-TW" sz="11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603568" y="1994219"/>
            <a:ext cx="7886700" cy="1419541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自殺個案評估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0240736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323850" y="293370"/>
            <a:ext cx="8229600" cy="621030"/>
          </a:xfrm>
        </p:spPr>
        <p:txBody>
          <a:bodyPr>
            <a:noAutofit/>
          </a:bodyPr>
          <a:lstStyle/>
          <a:p>
            <a:pPr eaLnBrk="1" hangingPunct="1"/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自殺評估的</a:t>
            </a:r>
            <a:r>
              <a:rPr lang="zh-TW" altLang="en-US" sz="4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晤談原則</a:t>
            </a:r>
            <a:endParaRPr lang="zh-TW" altLang="en-US" sz="4000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0659" name="Rectangle 3"/>
          <p:cNvSpPr>
            <a:spLocks noGrp="1"/>
          </p:cNvSpPr>
          <p:nvPr>
            <p:ph type="body" idx="1"/>
          </p:nvPr>
        </p:nvSpPr>
        <p:spPr>
          <a:xfrm>
            <a:off x="1137920" y="1138238"/>
            <a:ext cx="7528560" cy="5183187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sz="2400" b="1" dirty="0" err="1" smtClean="0">
                <a:latin typeface="Book Antiqua" pitchFamily="18" charset="0"/>
                <a:ea typeface="標楷體" pitchFamily="65" charset="-120"/>
              </a:rPr>
              <a:t>Granello</a:t>
            </a:r>
            <a:r>
              <a:rPr lang="zh-TW" altLang="en-US" sz="2400" b="1" dirty="0" smtClean="0">
                <a:latin typeface="Book Antiqua" pitchFamily="18" charset="0"/>
                <a:ea typeface="標楷體" pitchFamily="65" charset="-120"/>
              </a:rPr>
              <a:t> </a:t>
            </a:r>
            <a:r>
              <a:rPr lang="en-US" altLang="zh-TW" sz="2400" b="1" dirty="0" smtClean="0">
                <a:latin typeface="Book Antiqua" pitchFamily="18" charset="0"/>
                <a:ea typeface="標楷體" pitchFamily="65" charset="-120"/>
              </a:rPr>
              <a:t>(2010)</a:t>
            </a:r>
            <a:r>
              <a:rPr lang="zh-TW" altLang="en-US" sz="2400" b="1" dirty="0" smtClean="0">
                <a:latin typeface="Book Antiqua" pitchFamily="18" charset="0"/>
                <a:ea typeface="標楷體" pitchFamily="65" charset="-120"/>
              </a:rPr>
              <a:t>：</a:t>
            </a:r>
            <a:endParaRPr lang="en-US" altLang="zh-TW" sz="2400" dirty="0" smtClean="0">
              <a:latin typeface="Book Antiqua" pitchFamily="18" charset="0"/>
              <a:ea typeface="標楷體" pitchFamily="65" charset="-12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zh-TW" altLang="en-US" sz="2400" dirty="0" smtClean="0">
                <a:latin typeface="Book Antiqua" pitchFamily="18" charset="0"/>
                <a:ea typeface="標楷體" pitchFamily="65" charset="-120"/>
              </a:rPr>
              <a:t>每個個案的自殺評估都不一樣</a:t>
            </a:r>
            <a:endParaRPr lang="en-US" altLang="zh-TW" sz="2400" dirty="0" smtClean="0">
              <a:latin typeface="Book Antiqua" pitchFamily="18" charset="0"/>
              <a:ea typeface="標楷體" pitchFamily="65" charset="-12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zh-TW" altLang="en-US" sz="2400" dirty="0" smtClean="0">
                <a:solidFill>
                  <a:srgbClr val="C00000"/>
                </a:solidFill>
                <a:latin typeface="Book Antiqua" pitchFamily="18" charset="0"/>
                <a:ea typeface="標楷體" pitchFamily="65" charset="-120"/>
              </a:rPr>
              <a:t>複雜且挑戰性</a:t>
            </a:r>
            <a:endParaRPr lang="en-US" altLang="zh-TW" sz="2400" dirty="0" smtClean="0">
              <a:solidFill>
                <a:srgbClr val="C00000"/>
              </a:solidFill>
              <a:latin typeface="Book Antiqua" pitchFamily="18" charset="0"/>
              <a:ea typeface="標楷體" pitchFamily="65" charset="-12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zh-TW" altLang="en-US" sz="2400" dirty="0" smtClean="0">
                <a:solidFill>
                  <a:srgbClr val="C00000"/>
                </a:solidFill>
                <a:latin typeface="Book Antiqua" pitchFamily="18" charset="0"/>
                <a:ea typeface="標楷體" pitchFamily="65" charset="-120"/>
              </a:rPr>
              <a:t>持續的過程</a:t>
            </a:r>
            <a:endParaRPr lang="en-US" altLang="zh-TW" sz="2400" dirty="0" smtClean="0">
              <a:solidFill>
                <a:srgbClr val="C00000"/>
              </a:solidFill>
              <a:latin typeface="Book Antiqua" pitchFamily="18" charset="0"/>
              <a:ea typeface="標楷體" pitchFamily="65" charset="-12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zh-TW" altLang="en-US" sz="2400" dirty="0" smtClean="0">
                <a:solidFill>
                  <a:srgbClr val="C00000"/>
                </a:solidFill>
                <a:latin typeface="Book Antiqua" pitchFamily="18" charset="0"/>
                <a:ea typeface="標楷體" pitchFamily="65" charset="-120"/>
              </a:rPr>
              <a:t>警慎</a:t>
            </a:r>
            <a:endParaRPr lang="en-US" altLang="zh-TW" sz="2400" dirty="0" smtClean="0">
              <a:solidFill>
                <a:srgbClr val="C00000"/>
              </a:solidFill>
              <a:latin typeface="Book Antiqua" pitchFamily="18" charset="0"/>
              <a:ea typeface="標楷體" pitchFamily="65" charset="-12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zh-TW" altLang="en-US" sz="2400" dirty="0" smtClean="0">
                <a:solidFill>
                  <a:srgbClr val="C00000"/>
                </a:solidFill>
                <a:latin typeface="Book Antiqua" pitchFamily="18" charset="0"/>
                <a:ea typeface="標楷體" pitchFamily="65" charset="-120"/>
              </a:rPr>
              <a:t>合作性</a:t>
            </a:r>
            <a:endParaRPr lang="en-US" altLang="zh-TW" sz="2400" dirty="0" smtClean="0">
              <a:solidFill>
                <a:srgbClr val="C00000"/>
              </a:solidFill>
              <a:latin typeface="Book Antiqua" pitchFamily="18" charset="0"/>
              <a:ea typeface="標楷體" pitchFamily="65" charset="-12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zh-TW" altLang="en-US" sz="2400" dirty="0" smtClean="0">
                <a:latin typeface="Book Antiqua" pitchFamily="18" charset="0"/>
                <a:ea typeface="標楷體" pitchFamily="65" charset="-120"/>
              </a:rPr>
              <a:t>臨床評估</a:t>
            </a:r>
            <a:endParaRPr lang="en-US" altLang="zh-TW" sz="2400" dirty="0" smtClean="0">
              <a:latin typeface="Book Antiqua" pitchFamily="18" charset="0"/>
              <a:ea typeface="標楷體" pitchFamily="65" charset="-12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zh-TW" altLang="en-US" sz="2400" dirty="0" smtClean="0">
                <a:latin typeface="Book Antiqua" pitchFamily="18" charset="0"/>
                <a:ea typeface="標楷體" pitchFamily="65" charset="-120"/>
              </a:rPr>
              <a:t>整合性的評估</a:t>
            </a:r>
            <a:endParaRPr lang="en-US" altLang="zh-TW" sz="2400" dirty="0" smtClean="0">
              <a:latin typeface="Book Antiqua" pitchFamily="18" charset="0"/>
              <a:ea typeface="標楷體" pitchFamily="65" charset="-12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zh-TW" altLang="en-US" sz="2400" dirty="0" smtClean="0">
                <a:latin typeface="Book Antiqua" pitchFamily="18" charset="0"/>
                <a:ea typeface="標楷體" pitchFamily="65" charset="-120"/>
              </a:rPr>
              <a:t>詢問較艱難的問題</a:t>
            </a:r>
            <a:endParaRPr lang="en-US" altLang="zh-TW" sz="2400" dirty="0" smtClean="0">
              <a:latin typeface="Book Antiqua" pitchFamily="18" charset="0"/>
              <a:ea typeface="標楷體" pitchFamily="65" charset="-12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zh-TW" altLang="en-US" sz="2400" dirty="0" smtClean="0">
                <a:latin typeface="Book Antiqua" pitchFamily="18" charset="0"/>
                <a:ea typeface="標楷體" pitchFamily="65" charset="-120"/>
              </a:rPr>
              <a:t>就是種治療</a:t>
            </a:r>
            <a:endParaRPr lang="en-US" altLang="zh-TW" sz="2400" dirty="0" smtClean="0">
              <a:latin typeface="Book Antiqua" pitchFamily="18" charset="0"/>
              <a:ea typeface="標楷體" pitchFamily="65" charset="-12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zh-TW" altLang="en-US" sz="2400" dirty="0" smtClean="0">
                <a:solidFill>
                  <a:srgbClr val="C00000"/>
                </a:solidFill>
                <a:latin typeface="Book Antiqua" pitchFamily="18" charset="0"/>
                <a:ea typeface="標楷體" pitchFamily="65" charset="-120"/>
              </a:rPr>
              <a:t>將隱藏訊息檯面化</a:t>
            </a:r>
            <a:endParaRPr lang="en-US" altLang="zh-TW" sz="2400" dirty="0" smtClean="0">
              <a:solidFill>
                <a:srgbClr val="C00000"/>
              </a:solidFill>
              <a:latin typeface="Book Antiqua" pitchFamily="18" charset="0"/>
              <a:ea typeface="標楷體" pitchFamily="65" charset="-12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zh-TW" altLang="en-US" sz="2400" dirty="0" smtClean="0">
                <a:latin typeface="Book Antiqua" pitchFamily="18" charset="0"/>
                <a:ea typeface="標楷體" pitchFamily="65" charset="-120"/>
              </a:rPr>
              <a:t>考量個案的背景與文化因素</a:t>
            </a:r>
            <a:endParaRPr lang="en-US" altLang="zh-TW" sz="2400" dirty="0" smtClean="0">
              <a:latin typeface="Book Antiqua" pitchFamily="18" charset="0"/>
              <a:ea typeface="標楷體" pitchFamily="65" charset="-12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zh-TW" altLang="en-US" sz="2400" dirty="0" smtClean="0">
                <a:solidFill>
                  <a:srgbClr val="C00000"/>
                </a:solidFill>
                <a:latin typeface="Book Antiqua" pitchFamily="18" charset="0"/>
                <a:ea typeface="標楷體" pitchFamily="65" charset="-120"/>
              </a:rPr>
              <a:t>作記錄</a:t>
            </a:r>
            <a:endParaRPr lang="en-US" altLang="zh-TW" sz="2400" dirty="0">
              <a:solidFill>
                <a:srgbClr val="C00000"/>
              </a:solidFill>
              <a:latin typeface="Book Antiqua" pitchFamily="18" charset="0"/>
              <a:ea typeface="標楷體" pitchFamily="65" charset="-12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endParaRPr lang="en-US" altLang="zh-TW" sz="2000" dirty="0" smtClean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endParaRPr lang="en-US" altLang="zh-TW" sz="2000" dirty="0" smtClean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342900" y="346077"/>
            <a:ext cx="7886700" cy="1101724"/>
          </a:xfrm>
        </p:spPr>
        <p:txBody>
          <a:bodyPr>
            <a:noAutofit/>
          </a:bodyPr>
          <a:lstStyle/>
          <a:p>
            <a:pPr eaLnBrk="1" hangingPunct="1"/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自殺評估的</a:t>
            </a:r>
            <a:r>
              <a:rPr lang="zh-TW" altLang="en-US" sz="4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晤談與態度</a:t>
            </a:r>
            <a:endParaRPr lang="zh-TW" altLang="en-US" sz="4000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sz="half" idx="1"/>
          </p:nvPr>
        </p:nvSpPr>
        <p:spPr>
          <a:xfrm>
            <a:off x="628650" y="1409700"/>
            <a:ext cx="3886200" cy="50101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TW" altLang="en-US" sz="28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應該</a:t>
            </a:r>
            <a:endParaRPr lang="en-US" altLang="zh-TW" sz="2800" b="1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保持冷靜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用心聆聽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容許情緒宣洩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給予情緒支持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陪伴，直到緊急危機降低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移除自殺方法或工具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鼓勵求助行為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注意保密協議的限制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團隊與系統合作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為自己建立支援網絡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sz="half" idx="2"/>
          </p:nvPr>
        </p:nvSpPr>
        <p:spPr>
          <a:xfrm>
            <a:off x="4629150" y="1466850"/>
            <a:ext cx="3886200" cy="47101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TW" altLang="en-US" sz="28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不應該</a:t>
            </a:r>
            <a:endParaRPr lang="en-US" altLang="zh-TW" sz="2800" b="1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恐慌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忽視危險訊號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說教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責備自殺行為或增加內疚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與個案爭論自殺的對錯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對個案許下不實際且做不到的承諾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陷入個案的混亂情緒中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對個案承諾保密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當個案的拯救者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標題 4"/>
          <p:cNvSpPr txBox="1">
            <a:spLocks/>
          </p:cNvSpPr>
          <p:nvPr/>
        </p:nvSpPr>
        <p:spPr>
          <a:xfrm>
            <a:off x="5048249" y="6629400"/>
            <a:ext cx="4095751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 algn="r" defTabSz="685800">
              <a:lnSpc>
                <a:spcPct val="90000"/>
              </a:lnSpc>
              <a:spcBef>
                <a:spcPct val="0"/>
              </a:spcBef>
            </a:pPr>
            <a:r>
              <a:rPr kumimoji="0" lang="zh-TW" altLang="en-US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引</a:t>
            </a:r>
            <a:r>
              <a:rPr lang="zh-TW" altLang="en-US" sz="1100" dirty="0" smtClean="0">
                <a:latin typeface="標楷體" pitchFamily="65" charset="-120"/>
                <a:ea typeface="標楷體" pitchFamily="65" charset="-120"/>
                <a:cs typeface="+mj-cs"/>
              </a:rPr>
              <a:t>自：學校處理學生自殺問題電子書：及早辨識、介入及善後</a:t>
            </a:r>
            <a:endParaRPr kumimoji="0" lang="en-US" altLang="zh-TW" sz="11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323850" y="293370"/>
            <a:ext cx="8229600" cy="621030"/>
          </a:xfrm>
        </p:spPr>
        <p:txBody>
          <a:bodyPr>
            <a:noAutofit/>
          </a:bodyPr>
          <a:lstStyle/>
          <a:p>
            <a:pPr eaLnBrk="1" hangingPunct="1"/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自殺評估的</a:t>
            </a:r>
            <a:r>
              <a:rPr lang="zh-TW" altLang="en-US" sz="4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晤談原則與態度</a:t>
            </a:r>
            <a:endParaRPr lang="zh-TW" altLang="en-US" sz="4000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0659" name="Rectangle 3"/>
          <p:cNvSpPr>
            <a:spLocks noGrp="1"/>
          </p:cNvSpPr>
          <p:nvPr>
            <p:ph type="body" idx="1"/>
          </p:nvPr>
        </p:nvSpPr>
        <p:spPr>
          <a:xfrm>
            <a:off x="476250" y="1036638"/>
            <a:ext cx="8324850" cy="5268912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zh-TW" altLang="en-US" sz="2600" b="1" dirty="0" smtClean="0">
                <a:latin typeface="Book Antiqua" pitchFamily="18" charset="0"/>
                <a:ea typeface="標楷體" pitchFamily="65" charset="-120"/>
              </a:rPr>
              <a:t>實務經驗：</a:t>
            </a:r>
            <a:endParaRPr lang="en-US" altLang="zh-TW" sz="2600" b="1" dirty="0" smtClean="0">
              <a:latin typeface="Book Antiqua" pitchFamily="18" charset="0"/>
              <a:ea typeface="標楷體" pitchFamily="65" charset="-12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altLang="zh-TW" sz="2600" b="1" dirty="0" smtClean="0">
                <a:latin typeface="Book Antiqua" pitchFamily="18" charset="0"/>
                <a:ea typeface="標楷體" pitchFamily="65" charset="-120"/>
              </a:rPr>
              <a:t> 1.</a:t>
            </a:r>
            <a:r>
              <a:rPr lang="zh-TW" altLang="en-US" sz="2600" b="1" dirty="0" smtClean="0">
                <a:latin typeface="Book Antiqua" pitchFamily="18" charset="0"/>
                <a:ea typeface="標楷體" pitchFamily="65" charset="-120"/>
              </a:rPr>
              <a:t>建立關係是晤談評估的基礎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zh-TW" altLang="en-US" sz="2600" b="1" dirty="0" smtClean="0">
                <a:latin typeface="Book Antiqua" pitchFamily="18" charset="0"/>
                <a:ea typeface="標楷體" pitchFamily="65" charset="-120"/>
              </a:rPr>
              <a:t>    </a:t>
            </a:r>
            <a:r>
              <a:rPr lang="en-US" altLang="zh-TW" sz="2600" b="1" dirty="0" smtClean="0">
                <a:latin typeface="Book Antiqua" pitchFamily="18" charset="0"/>
                <a:ea typeface="標楷體" pitchFamily="65" charset="-120"/>
              </a:rPr>
              <a:t>&gt;&gt; </a:t>
            </a:r>
            <a:r>
              <a:rPr lang="zh-TW" altLang="en-US" sz="2600" b="1" dirty="0" smtClean="0">
                <a:latin typeface="Book Antiqua" pitchFamily="18" charset="0"/>
                <a:ea typeface="標楷體" pitchFamily="65" charset="-120"/>
              </a:rPr>
              <a:t>不評價個案的想法、不急於跟個案說「不要自殺」</a:t>
            </a:r>
            <a:endParaRPr lang="en-US" altLang="zh-TW" sz="2600" b="1" dirty="0" smtClean="0">
              <a:latin typeface="Book Antiqua" pitchFamily="18" charset="0"/>
              <a:ea typeface="標楷體" pitchFamily="65" charset="-12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altLang="zh-TW" sz="2600" b="1" dirty="0" smtClean="0">
                <a:latin typeface="Book Antiqua" pitchFamily="18" charset="0"/>
                <a:ea typeface="標楷體" pitchFamily="65" charset="-120"/>
              </a:rPr>
              <a:t>    &gt;&gt; </a:t>
            </a:r>
            <a:r>
              <a:rPr lang="zh-TW" altLang="en-US" sz="2600" b="1" dirty="0" smtClean="0">
                <a:latin typeface="Book Antiqua" pitchFamily="18" charset="0"/>
                <a:ea typeface="標楷體" pitchFamily="65" charset="-120"/>
              </a:rPr>
              <a:t>在主訴事件過程中</a:t>
            </a:r>
            <a:r>
              <a:rPr lang="zh-TW" altLang="en-US" sz="2600" b="1" dirty="0" smtClean="0">
                <a:solidFill>
                  <a:srgbClr val="0070C0"/>
                </a:solidFill>
                <a:latin typeface="Book Antiqua" pitchFamily="18" charset="0"/>
                <a:ea typeface="標楷體" pitchFamily="65" charset="-120"/>
              </a:rPr>
              <a:t>以關心案主的身心反應、情緒</a:t>
            </a:r>
            <a:endParaRPr lang="en-US" altLang="zh-TW" sz="2600" b="1" dirty="0" smtClean="0">
              <a:solidFill>
                <a:srgbClr val="0070C0"/>
              </a:solidFill>
              <a:latin typeface="Book Antiqua" pitchFamily="18" charset="0"/>
              <a:ea typeface="標楷體" pitchFamily="65" charset="-12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altLang="zh-TW" sz="2600" b="1" dirty="0" smtClean="0">
                <a:solidFill>
                  <a:srgbClr val="0070C0"/>
                </a:solidFill>
                <a:latin typeface="Book Antiqua" pitchFamily="18" charset="0"/>
                <a:ea typeface="標楷體" pitchFamily="65" charset="-120"/>
              </a:rPr>
              <a:t>          (</a:t>
            </a:r>
            <a:r>
              <a:rPr lang="zh-TW" altLang="en-US" sz="2600" b="1" dirty="0" smtClean="0">
                <a:solidFill>
                  <a:srgbClr val="0070C0"/>
                </a:solidFill>
                <a:latin typeface="Book Antiqua" pitchFamily="18" charset="0"/>
                <a:ea typeface="標楷體" pitchFamily="65" charset="-120"/>
              </a:rPr>
              <a:t>尤其是痛苦、絕望、無助、孤獨</a:t>
            </a:r>
            <a:r>
              <a:rPr lang="en-US" altLang="zh-TW" sz="2600" b="1" dirty="0" smtClean="0">
                <a:solidFill>
                  <a:srgbClr val="0070C0"/>
                </a:solidFill>
                <a:latin typeface="Book Antiqua" pitchFamily="18" charset="0"/>
                <a:ea typeface="標楷體" pitchFamily="65" charset="-120"/>
              </a:rPr>
              <a:t>)</a:t>
            </a:r>
            <a:r>
              <a:rPr lang="zh-TW" altLang="en-US" sz="2600" b="1" dirty="0" smtClean="0">
                <a:solidFill>
                  <a:srgbClr val="0070C0"/>
                </a:solidFill>
                <a:latin typeface="Book Antiqua" pitchFamily="18" charset="0"/>
                <a:ea typeface="標楷體" pitchFamily="65" charset="-120"/>
              </a:rPr>
              <a:t>為主</a:t>
            </a:r>
            <a:r>
              <a:rPr lang="zh-TW" altLang="en-US" sz="2600" b="1" dirty="0" smtClean="0">
                <a:latin typeface="Book Antiqua" pitchFamily="18" charset="0"/>
                <a:ea typeface="標楷體" pitchFamily="65" charset="-120"/>
              </a:rPr>
              <a:t>，自殺評估</a:t>
            </a:r>
            <a:endParaRPr lang="en-US" altLang="zh-TW" sz="2600" b="1" dirty="0" smtClean="0">
              <a:latin typeface="Book Antiqua" pitchFamily="18" charset="0"/>
              <a:ea typeface="標楷體" pitchFamily="65" charset="-120"/>
            </a:endParaRPr>
          </a:p>
          <a:p>
            <a:pPr marL="0" indent="0">
              <a:lnSpc>
                <a:spcPct val="80000"/>
              </a:lnSpc>
              <a:spcAft>
                <a:spcPts val="1200"/>
              </a:spcAft>
              <a:buNone/>
              <a:defRPr/>
            </a:pPr>
            <a:r>
              <a:rPr lang="en-US" altLang="zh-TW" sz="2600" b="1" dirty="0" smtClean="0">
                <a:latin typeface="Book Antiqua" pitchFamily="18" charset="0"/>
                <a:ea typeface="標楷體" pitchFamily="65" charset="-120"/>
              </a:rPr>
              <a:t>          </a:t>
            </a:r>
            <a:r>
              <a:rPr lang="zh-TW" altLang="en-US" sz="2600" b="1" dirty="0" smtClean="0">
                <a:latin typeface="Book Antiqua" pitchFamily="18" charset="0"/>
                <a:ea typeface="標楷體" pitchFamily="65" charset="-120"/>
              </a:rPr>
              <a:t>為輔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altLang="zh-TW" sz="2600" b="1" dirty="0" smtClean="0">
                <a:latin typeface="Book Antiqua" pitchFamily="18" charset="0"/>
                <a:ea typeface="標楷體" pitchFamily="65" charset="-120"/>
              </a:rPr>
              <a:t> 2.</a:t>
            </a:r>
            <a:r>
              <a:rPr lang="zh-TW" altLang="en-US" sz="2600" b="1" dirty="0" smtClean="0">
                <a:latin typeface="Book Antiqua" pitchFamily="18" charset="0"/>
                <a:ea typeface="標楷體" pitchFamily="65" charset="-120"/>
              </a:rPr>
              <a:t>保持鎮定，以直接、誠懇、明確、開放態度說明要詢 </a:t>
            </a:r>
            <a:endParaRPr lang="en-US" altLang="zh-TW" sz="2600" b="1" dirty="0" smtClean="0">
              <a:latin typeface="Book Antiqua" pitchFamily="18" charset="0"/>
              <a:ea typeface="標楷體" pitchFamily="65" charset="-120"/>
            </a:endParaRPr>
          </a:p>
          <a:p>
            <a:pPr marL="0" indent="0">
              <a:lnSpc>
                <a:spcPct val="80000"/>
              </a:lnSpc>
              <a:spcAft>
                <a:spcPts val="1200"/>
              </a:spcAft>
              <a:buNone/>
              <a:defRPr/>
            </a:pPr>
            <a:r>
              <a:rPr lang="en-US" altLang="zh-TW" sz="2600" b="1" dirty="0" smtClean="0">
                <a:latin typeface="Book Antiqua" pitchFamily="18" charset="0"/>
                <a:ea typeface="標楷體" pitchFamily="65" charset="-120"/>
              </a:rPr>
              <a:t>    </a:t>
            </a:r>
            <a:r>
              <a:rPr lang="zh-TW" altLang="en-US" sz="2600" b="1" dirty="0" smtClean="0">
                <a:latin typeface="Book Antiqua" pitchFamily="18" charset="0"/>
                <a:ea typeface="標楷體" pitchFamily="65" charset="-120"/>
              </a:rPr>
              <a:t>問 </a:t>
            </a:r>
            <a:r>
              <a:rPr lang="en-US" altLang="zh-TW" sz="2600" b="1" dirty="0" smtClean="0">
                <a:latin typeface="Book Antiqua" pitchFamily="18" charset="0"/>
                <a:ea typeface="標楷體" pitchFamily="65" charset="-120"/>
              </a:rPr>
              <a:t>(</a:t>
            </a:r>
            <a:r>
              <a:rPr lang="zh-TW" altLang="en-US" sz="2600" b="1" dirty="0" smtClean="0">
                <a:latin typeface="Book Antiqua" pitchFamily="18" charset="0"/>
                <a:ea typeface="標楷體" pitchFamily="65" charset="-120"/>
              </a:rPr>
              <a:t>自殺議題</a:t>
            </a:r>
            <a:r>
              <a:rPr lang="en-US" altLang="zh-TW" sz="2600" b="1" dirty="0" smtClean="0">
                <a:latin typeface="Book Antiqua" pitchFamily="18" charset="0"/>
                <a:ea typeface="標楷體" pitchFamily="65" charset="-120"/>
              </a:rPr>
              <a:t>)</a:t>
            </a:r>
            <a:r>
              <a:rPr lang="zh-TW" altLang="en-US" sz="2600" b="1" dirty="0" smtClean="0">
                <a:latin typeface="Book Antiqua" pitchFamily="18" charset="0"/>
                <a:ea typeface="標楷體" pitchFamily="65" charset="-120"/>
              </a:rPr>
              <a:t>的原因、將打破保密的原因</a:t>
            </a:r>
            <a:r>
              <a:rPr lang="en-US" altLang="zh-TW" sz="2600" b="1" dirty="0" smtClean="0">
                <a:latin typeface="Book Antiqua" pitchFamily="18" charset="0"/>
                <a:ea typeface="標楷體" pitchFamily="65" charset="-120"/>
              </a:rPr>
              <a:t>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altLang="zh-TW" sz="2600" b="1" dirty="0" smtClean="0">
                <a:latin typeface="Book Antiqua" pitchFamily="18" charset="0"/>
                <a:ea typeface="標楷體" pitchFamily="65" charset="-120"/>
              </a:rPr>
              <a:t> 3.</a:t>
            </a:r>
            <a:r>
              <a:rPr lang="zh-TW" altLang="en-US" sz="2600" b="1" dirty="0" smtClean="0">
                <a:latin typeface="Book Antiqua" pitchFamily="18" charset="0"/>
                <a:ea typeface="標楷體" pitchFamily="65" charset="-120"/>
              </a:rPr>
              <a:t>直接探問：所有的評估內容 ，尤其是自殺意圖</a:t>
            </a:r>
            <a:endParaRPr lang="en-US" altLang="zh-TW" sz="2600" b="1" dirty="0" smtClean="0">
              <a:latin typeface="Book Antiqua" pitchFamily="18" charset="0"/>
              <a:ea typeface="標楷體" pitchFamily="65" charset="-12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altLang="zh-TW" sz="2600" b="1" dirty="0" smtClean="0">
                <a:latin typeface="Book Antiqua" pitchFamily="18" charset="0"/>
                <a:ea typeface="標楷體" pitchFamily="65" charset="-120"/>
              </a:rPr>
              <a:t>    </a:t>
            </a:r>
            <a:r>
              <a:rPr lang="zh-TW" altLang="en-US" sz="2600" b="1" dirty="0" smtClean="0">
                <a:latin typeface="Book Antiqua" pitchFamily="18" charset="0"/>
                <a:ea typeface="標楷體" pitchFamily="65" charset="-120"/>
              </a:rPr>
              <a:t>如：你現在有想要結束自己的生命嗎</a:t>
            </a:r>
            <a:r>
              <a:rPr lang="en-US" altLang="zh-TW" sz="2600" b="1" dirty="0" smtClean="0">
                <a:latin typeface="Book Antiqua" pitchFamily="18" charset="0"/>
                <a:ea typeface="標楷體" pitchFamily="65" charset="-120"/>
              </a:rPr>
              <a:t>?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zh-TW" altLang="en-US" sz="2600" b="1" dirty="0" smtClean="0">
                <a:latin typeface="Book Antiqua" pitchFamily="18" charset="0"/>
                <a:ea typeface="標楷體" pitchFamily="65" charset="-120"/>
              </a:rPr>
              <a:t>            當你說 </a:t>
            </a:r>
            <a:r>
              <a:rPr lang="en-US" altLang="zh-TW" sz="2600" b="1" dirty="0" smtClean="0">
                <a:latin typeface="Book Antiqua" pitchFamily="18" charset="0"/>
                <a:ea typeface="標楷體" pitchFamily="65" charset="-120"/>
              </a:rPr>
              <a:t>(</a:t>
            </a:r>
            <a:r>
              <a:rPr lang="zh-TW" altLang="en-US" sz="2600" b="1" dirty="0" smtClean="0">
                <a:latin typeface="Book Antiqua" pitchFamily="18" charset="0"/>
                <a:ea typeface="標楷體" pitchFamily="65" charset="-120"/>
              </a:rPr>
              <a:t>模糊訊息</a:t>
            </a:r>
            <a:r>
              <a:rPr lang="en-US" altLang="zh-TW" sz="2600" b="1" dirty="0" smtClean="0">
                <a:latin typeface="Book Antiqua" pitchFamily="18" charset="0"/>
                <a:ea typeface="標楷體" pitchFamily="65" charset="-120"/>
              </a:rPr>
              <a:t>) </a:t>
            </a:r>
            <a:r>
              <a:rPr lang="zh-TW" altLang="en-US" sz="2600" b="1" dirty="0" smtClean="0">
                <a:latin typeface="Book Antiqua" pitchFamily="18" charset="0"/>
                <a:ea typeface="標楷體" pitchFamily="65" charset="-120"/>
              </a:rPr>
              <a:t>，你是說你現在想要結束生命</a:t>
            </a:r>
            <a:r>
              <a:rPr lang="en-US" altLang="zh-TW" sz="2600" b="1" dirty="0" smtClean="0">
                <a:latin typeface="Book Antiqua" pitchFamily="18" charset="0"/>
                <a:ea typeface="標楷體" pitchFamily="65" charset="-120"/>
              </a:rPr>
              <a:t>?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altLang="zh-TW" sz="2400" b="1" dirty="0" smtClean="0">
              <a:latin typeface="Book Antiqua" pitchFamily="18" charset="0"/>
              <a:ea typeface="標楷體" pitchFamily="65" charset="-12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en-US" altLang="zh-TW" sz="2400" dirty="0" smtClean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endParaRPr lang="en-US" altLang="zh-TW" sz="2400" dirty="0" smtClean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304800" y="445770"/>
            <a:ext cx="8229600" cy="621030"/>
          </a:xfrm>
        </p:spPr>
        <p:txBody>
          <a:bodyPr>
            <a:noAutofit/>
          </a:bodyPr>
          <a:lstStyle/>
          <a:p>
            <a:pPr eaLnBrk="1" hangingPunct="1"/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評估內容與方向</a:t>
            </a:r>
          </a:p>
        </p:txBody>
      </p:sp>
      <p:sp>
        <p:nvSpPr>
          <p:cNvPr id="70659" name="Rectangle 3"/>
          <p:cNvSpPr>
            <a:spLocks noGrp="1"/>
          </p:cNvSpPr>
          <p:nvPr>
            <p:ph type="body" idx="1"/>
          </p:nvPr>
        </p:nvSpPr>
        <p:spPr>
          <a:xfrm>
            <a:off x="419100" y="1360488"/>
            <a:ext cx="8324850" cy="5183187"/>
          </a:xfrm>
        </p:spPr>
        <p:txBody>
          <a:bodyPr rtlCol="0">
            <a:normAutofit/>
          </a:bodyPr>
          <a:lstStyle/>
          <a:p>
            <a:pPr marL="0" indent="0">
              <a:lnSpc>
                <a:spcPct val="80000"/>
              </a:lnSpc>
              <a:spcAft>
                <a:spcPts val="1200"/>
              </a:spcAft>
              <a:buNone/>
              <a:defRPr/>
            </a:pPr>
            <a:r>
              <a:rPr lang="zh-TW" altLang="en-US" sz="3200" b="1" dirty="0" smtClean="0">
                <a:latin typeface="Book Antiqua" pitchFamily="18" charset="0"/>
                <a:ea typeface="標楷體" pitchFamily="65" charset="-120"/>
              </a:rPr>
              <a:t>自殺</a:t>
            </a:r>
            <a:r>
              <a:rPr lang="en-US" altLang="zh-TW" sz="3200" b="1" dirty="0" smtClean="0">
                <a:latin typeface="Book Antiqua" pitchFamily="18" charset="0"/>
                <a:ea typeface="標楷體" pitchFamily="65" charset="-120"/>
              </a:rPr>
              <a:t>(</a:t>
            </a:r>
            <a:r>
              <a:rPr lang="zh-TW" altLang="en-US" sz="3200" b="1" dirty="0" smtClean="0">
                <a:latin typeface="Book Antiqua" pitchFamily="18" charset="0"/>
                <a:ea typeface="標楷體" pitchFamily="65" charset="-120"/>
              </a:rPr>
              <a:t>風險</a:t>
            </a:r>
            <a:r>
              <a:rPr lang="en-US" altLang="zh-TW" sz="3200" b="1" dirty="0" smtClean="0">
                <a:latin typeface="Book Antiqua" pitchFamily="18" charset="0"/>
                <a:ea typeface="標楷體" pitchFamily="65" charset="-120"/>
              </a:rPr>
              <a:t>)</a:t>
            </a:r>
            <a:r>
              <a:rPr lang="zh-TW" altLang="en-US" sz="3200" b="1" dirty="0" smtClean="0">
                <a:latin typeface="Book Antiqua" pitchFamily="18" charset="0"/>
                <a:ea typeface="標楷體" pitchFamily="65" charset="-120"/>
              </a:rPr>
              <a:t>評估</a:t>
            </a:r>
            <a:r>
              <a:rPr lang="en-US" altLang="zh-TW" sz="3200" b="1" dirty="0" smtClean="0">
                <a:latin typeface="Book Antiqua" pitchFamily="18" charset="0"/>
                <a:ea typeface="標楷體" pitchFamily="65" charset="-120"/>
              </a:rPr>
              <a:t>=</a:t>
            </a:r>
            <a:r>
              <a:rPr lang="zh-TW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標楷體" pitchFamily="65" charset="-120"/>
              </a:rPr>
              <a:t>自殺意圖</a:t>
            </a:r>
            <a:r>
              <a:rPr lang="en-US" altLang="zh-TW" sz="3200" b="1" dirty="0" smtClean="0">
                <a:latin typeface="Book Antiqua" pitchFamily="18" charset="0"/>
                <a:ea typeface="標楷體" pitchFamily="65" charset="-120"/>
              </a:rPr>
              <a:t>+</a:t>
            </a:r>
            <a:br>
              <a:rPr lang="en-US" altLang="zh-TW" sz="3200" b="1" dirty="0" smtClean="0">
                <a:latin typeface="Book Antiqua" pitchFamily="18" charset="0"/>
                <a:ea typeface="標楷體" pitchFamily="65" charset="-120"/>
              </a:rPr>
            </a:br>
            <a:r>
              <a:rPr lang="zh-TW" altLang="en-US" sz="3200" b="1" dirty="0" smtClean="0">
                <a:latin typeface="Book Antiqua" pitchFamily="18" charset="0"/>
                <a:ea typeface="標楷體" pitchFamily="65" charset="-120"/>
              </a:rPr>
              <a:t>                              自殺危險</a:t>
            </a:r>
            <a:r>
              <a:rPr lang="en-US" altLang="zh-TW" sz="3200" b="1" dirty="0" smtClean="0">
                <a:latin typeface="Book Antiqua" pitchFamily="18" charset="0"/>
                <a:ea typeface="標楷體" pitchFamily="65" charset="-120"/>
              </a:rPr>
              <a:t>(</a:t>
            </a:r>
            <a:r>
              <a:rPr lang="zh-TW" altLang="en-US" sz="3200" b="1" dirty="0" smtClean="0">
                <a:latin typeface="Book Antiqua" pitchFamily="18" charset="0"/>
                <a:ea typeface="標楷體" pitchFamily="65" charset="-120"/>
              </a:rPr>
              <a:t>保護</a:t>
            </a:r>
            <a:r>
              <a:rPr lang="en-US" altLang="zh-TW" sz="3200" b="1" dirty="0" smtClean="0">
                <a:latin typeface="Book Antiqua" pitchFamily="18" charset="0"/>
                <a:ea typeface="標楷體" pitchFamily="65" charset="-120"/>
              </a:rPr>
              <a:t>)</a:t>
            </a:r>
            <a:r>
              <a:rPr lang="zh-TW" altLang="en-US" sz="3200" b="1" dirty="0" smtClean="0">
                <a:latin typeface="Book Antiqua" pitchFamily="18" charset="0"/>
                <a:ea typeface="標楷體" pitchFamily="65" charset="-120"/>
              </a:rPr>
              <a:t>因子</a:t>
            </a:r>
            <a:endParaRPr lang="en-US" altLang="zh-TW" sz="2000" dirty="0" smtClean="0">
              <a:latin typeface="Book Antiqua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altLang="zh-TW" sz="3200" b="1" dirty="0" smtClean="0">
                <a:latin typeface="Book Antiqua" pitchFamily="18" charset="0"/>
                <a:ea typeface="標楷體" pitchFamily="65" charset="-120"/>
              </a:rPr>
              <a:t> </a:t>
            </a:r>
            <a:r>
              <a:rPr lang="en-US" altLang="zh-TW" sz="3000" b="1" dirty="0" smtClean="0">
                <a:latin typeface="Book Antiqua" pitchFamily="18" charset="0"/>
                <a:ea typeface="標楷體" pitchFamily="65" charset="-120"/>
              </a:rPr>
              <a:t>1.</a:t>
            </a:r>
            <a:r>
              <a:rPr lang="zh-TW" altLang="en-US" sz="3000" b="1" dirty="0" smtClean="0">
                <a:latin typeface="Book Antiqua" pitchFamily="18" charset="0"/>
                <a:ea typeface="標楷體" pitchFamily="65" charset="-120"/>
              </a:rPr>
              <a:t>生活作息：睡眠、食慾變化</a:t>
            </a:r>
            <a:r>
              <a:rPr lang="en-US" altLang="zh-TW" sz="3000" b="1" dirty="0" smtClean="0">
                <a:latin typeface="Book Antiqua" pitchFamily="18" charset="0"/>
                <a:ea typeface="標楷體" pitchFamily="65" charset="-120"/>
              </a:rPr>
              <a:t>(</a:t>
            </a:r>
            <a:r>
              <a:rPr lang="zh-TW" altLang="en-US" sz="3000" b="1" dirty="0" smtClean="0">
                <a:latin typeface="Book Antiqua" pitchFamily="18" charset="0"/>
                <a:ea typeface="標楷體" pitchFamily="65" charset="-120"/>
              </a:rPr>
              <a:t>暴飲暴食或不太吃</a:t>
            </a:r>
            <a:r>
              <a:rPr lang="en-US" altLang="zh-TW" sz="3000" b="1" dirty="0" smtClean="0">
                <a:latin typeface="Book Antiqua" pitchFamily="18" charset="0"/>
                <a:ea typeface="標楷體" pitchFamily="65" charset="-120"/>
              </a:rPr>
              <a:t>)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altLang="zh-TW" sz="3000" b="1" dirty="0" smtClean="0">
                <a:latin typeface="Book Antiqua" pitchFamily="18" charset="0"/>
                <a:ea typeface="標楷體" pitchFamily="65" charset="-120"/>
              </a:rPr>
              <a:t> 2.</a:t>
            </a:r>
            <a:r>
              <a:rPr lang="zh-TW" altLang="en-US" sz="3000" b="1" dirty="0" smtClean="0">
                <a:latin typeface="Book Antiqua" pitchFamily="18" charset="0"/>
                <a:ea typeface="標楷體" pitchFamily="65" charset="-120"/>
              </a:rPr>
              <a:t>身體疲憊或沒有活力、對事情不太有什麼興趣</a:t>
            </a:r>
            <a:endParaRPr lang="en-US" altLang="zh-TW" sz="3000" b="1" dirty="0" smtClean="0">
              <a:latin typeface="Book Antiqua" pitchFamily="18" charset="0"/>
              <a:ea typeface="標楷體" pitchFamily="65" charset="-12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altLang="zh-TW" sz="3000" b="1" dirty="0" smtClean="0">
                <a:latin typeface="Book Antiqua" pitchFamily="18" charset="0"/>
                <a:ea typeface="標楷體" pitchFamily="65" charset="-120"/>
              </a:rPr>
              <a:t> 3.</a:t>
            </a:r>
            <a:r>
              <a:rPr lang="zh-TW" altLang="en-US" sz="3000" b="1" dirty="0" smtClean="0">
                <a:latin typeface="Book Antiqua" pitchFamily="18" charset="0"/>
                <a:ea typeface="標楷體" pitchFamily="65" charset="-120"/>
              </a:rPr>
              <a:t>專注力下降、易晃神：如課業、朋友互動、周</a:t>
            </a:r>
            <a:endParaRPr lang="en-US" altLang="zh-TW" sz="3000" b="1" dirty="0" smtClean="0">
              <a:latin typeface="Book Antiqua" pitchFamily="18" charset="0"/>
              <a:ea typeface="標楷體" pitchFamily="65" charset="-12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altLang="zh-TW" sz="3000" b="1" dirty="0" smtClean="0">
                <a:latin typeface="Book Antiqua" pitchFamily="18" charset="0"/>
                <a:ea typeface="標楷體" pitchFamily="65" charset="-120"/>
              </a:rPr>
              <a:t>       </a:t>
            </a:r>
            <a:r>
              <a:rPr lang="zh-TW" altLang="en-US" sz="3000" b="1" dirty="0" smtClean="0">
                <a:latin typeface="Book Antiqua" pitchFamily="18" charset="0"/>
                <a:ea typeface="標楷體" pitchFamily="65" charset="-120"/>
              </a:rPr>
              <a:t>遭事件</a:t>
            </a:r>
            <a:endParaRPr lang="en-US" altLang="zh-TW" sz="3000" b="1" dirty="0" smtClean="0">
              <a:latin typeface="Book Antiqua" pitchFamily="18" charset="0"/>
              <a:ea typeface="標楷體" pitchFamily="65" charset="-12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altLang="zh-TW" sz="3000" b="1" dirty="0" smtClean="0">
                <a:latin typeface="Book Antiqua" pitchFamily="18" charset="0"/>
                <a:ea typeface="標楷體" pitchFamily="65" charset="-120"/>
              </a:rPr>
              <a:t> 4.</a:t>
            </a:r>
            <a:r>
              <a:rPr lang="zh-TW" altLang="en-US" sz="3000" b="1" dirty="0" smtClean="0">
                <a:latin typeface="Book Antiqua" pitchFamily="18" charset="0"/>
                <a:ea typeface="標楷體" pitchFamily="65" charset="-120"/>
              </a:rPr>
              <a:t>心情：悶、痛、生氣</a:t>
            </a:r>
            <a:r>
              <a:rPr lang="en-US" altLang="zh-TW" sz="3000" b="1" dirty="0" smtClean="0">
                <a:latin typeface="Book Antiqua" pitchFamily="18" charset="0"/>
                <a:ea typeface="標楷體" pitchFamily="65" charset="-120"/>
              </a:rPr>
              <a:t>……</a:t>
            </a:r>
            <a:r>
              <a:rPr lang="zh-TW" altLang="en-US" sz="3000" b="1" dirty="0" smtClean="0">
                <a:solidFill>
                  <a:srgbClr val="0070C0"/>
                </a:solidFill>
                <a:latin typeface="Book Antiqua" pitchFamily="18" charset="0"/>
                <a:ea typeface="標楷體" pitchFamily="65" charset="-120"/>
              </a:rPr>
              <a:t>無法掌控了</a:t>
            </a:r>
            <a:endParaRPr lang="en-US" altLang="zh-TW" sz="3000" b="1" dirty="0" smtClean="0">
              <a:solidFill>
                <a:srgbClr val="0070C0"/>
              </a:solidFill>
              <a:latin typeface="Book Antiqua" pitchFamily="18" charset="0"/>
              <a:ea typeface="標楷體" pitchFamily="65" charset="-12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altLang="zh-TW" sz="3000" b="1" dirty="0" smtClean="0">
                <a:latin typeface="Book Antiqua" pitchFamily="18" charset="0"/>
                <a:ea typeface="標楷體" pitchFamily="65" charset="-120"/>
              </a:rPr>
              <a:t> 5.</a:t>
            </a:r>
            <a:r>
              <a:rPr lang="zh-TW" altLang="en-US" sz="3000" b="1" dirty="0" smtClean="0">
                <a:latin typeface="Book Antiqua" pitchFamily="18" charset="0"/>
                <a:ea typeface="標楷體" pitchFamily="65" charset="-120"/>
              </a:rPr>
              <a:t>出現死亡想法</a:t>
            </a:r>
            <a:r>
              <a:rPr lang="en-US" altLang="zh-TW" sz="3000" b="1" dirty="0" smtClean="0">
                <a:latin typeface="Book Antiqua" pitchFamily="18" charset="0"/>
                <a:ea typeface="標楷體" pitchFamily="65" charset="-120"/>
              </a:rPr>
              <a:t>(</a:t>
            </a:r>
            <a:r>
              <a:rPr lang="zh-TW" altLang="en-US" sz="3000" b="1" dirty="0" smtClean="0">
                <a:latin typeface="Book Antiqua" pitchFamily="18" charset="0"/>
                <a:ea typeface="標楷體" pitchFamily="65" charset="-120"/>
              </a:rPr>
              <a:t>意念</a:t>
            </a:r>
            <a:r>
              <a:rPr lang="en-US" altLang="zh-TW" sz="3000" b="1" dirty="0" smtClean="0">
                <a:latin typeface="Book Antiqua" pitchFamily="18" charset="0"/>
                <a:ea typeface="標楷體" pitchFamily="65" charset="-120"/>
              </a:rPr>
              <a:t>)…….</a:t>
            </a:r>
            <a:r>
              <a:rPr lang="zh-TW" altLang="en-US" sz="3000" b="1" dirty="0" smtClean="0">
                <a:solidFill>
                  <a:srgbClr val="0070C0"/>
                </a:solidFill>
                <a:latin typeface="Book Antiqua" pitchFamily="18" charset="0"/>
                <a:ea typeface="標楷體" pitchFamily="65" charset="-120"/>
              </a:rPr>
              <a:t>自殺意圖</a:t>
            </a:r>
            <a:endParaRPr lang="en-US" altLang="zh-TW" sz="3000" b="1" dirty="0" smtClean="0">
              <a:solidFill>
                <a:srgbClr val="0070C0"/>
              </a:solidFill>
              <a:latin typeface="Book Antiqua" pitchFamily="18" charset="0"/>
              <a:ea typeface="標楷體" pitchFamily="65" charset="-12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altLang="zh-TW" sz="3000" b="1" dirty="0" smtClean="0">
                <a:latin typeface="Book Antiqua" pitchFamily="18" charset="0"/>
                <a:ea typeface="標楷體" pitchFamily="65" charset="-120"/>
              </a:rPr>
              <a:t> 6.</a:t>
            </a:r>
            <a:r>
              <a:rPr lang="zh-TW" altLang="en-US" sz="3000" b="1" dirty="0" smtClean="0">
                <a:latin typeface="Book Antiqua" pitchFamily="18" charset="0"/>
                <a:ea typeface="標楷體" pitchFamily="65" charset="-120"/>
              </a:rPr>
              <a:t>危險因子</a:t>
            </a:r>
            <a:endParaRPr lang="en-US" altLang="zh-TW" sz="3000" b="1" dirty="0" smtClean="0">
              <a:latin typeface="Book Antiqua" pitchFamily="18" charset="0"/>
              <a:ea typeface="標楷體" pitchFamily="65" charset="-12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altLang="zh-TW" sz="3000" b="1" dirty="0" smtClean="0">
                <a:latin typeface="Book Antiqua" pitchFamily="18" charset="0"/>
                <a:ea typeface="標楷體" pitchFamily="65" charset="-120"/>
              </a:rPr>
              <a:t> 7.</a:t>
            </a:r>
            <a:r>
              <a:rPr lang="zh-TW" altLang="en-US" sz="3000" b="1" dirty="0" smtClean="0">
                <a:latin typeface="Book Antiqua" pitchFamily="18" charset="0"/>
                <a:ea typeface="標楷體" pitchFamily="65" charset="-120"/>
              </a:rPr>
              <a:t>保護因子</a:t>
            </a:r>
            <a:endParaRPr lang="en-US" altLang="zh-TW" sz="3000" b="1" dirty="0" smtClean="0">
              <a:latin typeface="Book Antiqua" pitchFamily="18" charset="0"/>
              <a:ea typeface="標楷體" pitchFamily="65" charset="-12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en-US" altLang="zh-TW" sz="3000" b="1" dirty="0" smtClean="0">
              <a:latin typeface="Book Antiqua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評估內容與方向之「自殺意圖的評估」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參考附件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一：自殺危險程度量表</a:t>
            </a:r>
          </a:p>
        </p:txBody>
      </p:sp>
      <p:sp>
        <p:nvSpPr>
          <p:cNvPr id="5" name="標題 4"/>
          <p:cNvSpPr txBox="1">
            <a:spLocks/>
          </p:cNvSpPr>
          <p:nvPr/>
        </p:nvSpPr>
        <p:spPr>
          <a:xfrm>
            <a:off x="7724899" y="6419850"/>
            <a:ext cx="1419101" cy="438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引自：江文賢 博士</a:t>
            </a:r>
            <a:endParaRPr kumimoji="0" lang="en-US" altLang="zh-TW" sz="11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4"/>
          <p:cNvSpPr>
            <a:spLocks noGrp="1"/>
          </p:cNvSpPr>
          <p:nvPr>
            <p:ph type="title"/>
          </p:nvPr>
        </p:nvSpPr>
        <p:spPr>
          <a:xfrm>
            <a:off x="323850" y="365127"/>
            <a:ext cx="8591550" cy="1006474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評估內容與方向之「兒童青少年危險因子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」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514350" y="1273174"/>
            <a:ext cx="8401050" cy="5299075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altLang="zh-TW" sz="2400" dirty="0" smtClean="0">
                <a:latin typeface="Book Antiqua" pitchFamily="18" charset="0"/>
                <a:ea typeface="標楷體" pitchFamily="65" charset="-120"/>
              </a:rPr>
              <a:t>1.</a:t>
            </a:r>
            <a:r>
              <a:rPr lang="zh-TW" altLang="zh-TW" sz="2400" b="1" dirty="0" smtClean="0">
                <a:solidFill>
                  <a:srgbClr val="C00000"/>
                </a:solidFill>
                <a:latin typeface="Book Antiqua" pitchFamily="18" charset="0"/>
                <a:ea typeface="標楷體" pitchFamily="65" charset="-120"/>
              </a:rPr>
              <a:t>憂鬱</a:t>
            </a:r>
            <a:r>
              <a:rPr lang="zh-TW" altLang="en-US" sz="2400" b="1" dirty="0" smtClean="0">
                <a:solidFill>
                  <a:srgbClr val="C00000"/>
                </a:solidFill>
                <a:latin typeface="Book Antiqua" pitchFamily="18" charset="0"/>
                <a:ea typeface="標楷體" pitchFamily="65" charset="-120"/>
              </a:rPr>
              <a:t>症狀</a:t>
            </a:r>
            <a:r>
              <a:rPr lang="en-US" altLang="zh-TW" sz="2400" b="1" dirty="0" smtClean="0">
                <a:solidFill>
                  <a:srgbClr val="C00000"/>
                </a:solidFill>
                <a:latin typeface="Book Antiqua" pitchFamily="18" charset="0"/>
                <a:ea typeface="標楷體" pitchFamily="65" charset="-120"/>
              </a:rPr>
              <a:t>                                   </a:t>
            </a:r>
          </a:p>
          <a:p>
            <a:pPr>
              <a:buNone/>
            </a:pPr>
            <a:r>
              <a:rPr lang="en-US" altLang="zh-TW" sz="2400" dirty="0" smtClean="0">
                <a:latin typeface="Book Antiqua" pitchFamily="18" charset="0"/>
                <a:ea typeface="標楷體" pitchFamily="65" charset="-120"/>
              </a:rPr>
              <a:t>2.</a:t>
            </a:r>
            <a:r>
              <a:rPr lang="zh-TW" altLang="en-US" sz="2400" b="1" dirty="0" smtClean="0">
                <a:solidFill>
                  <a:srgbClr val="C00000"/>
                </a:solidFill>
                <a:latin typeface="Book Antiqua" pitchFamily="18" charset="0"/>
                <a:ea typeface="標楷體" pitchFamily="65" charset="-120"/>
              </a:rPr>
              <a:t>情緒表現</a:t>
            </a:r>
            <a:r>
              <a:rPr lang="zh-TW" altLang="en-US" sz="2400" dirty="0" smtClean="0">
                <a:latin typeface="Book Antiqua" pitchFamily="18" charset="0"/>
                <a:ea typeface="標楷體" pitchFamily="65" charset="-120"/>
              </a:rPr>
              <a:t>：</a:t>
            </a:r>
            <a:r>
              <a:rPr lang="zh-TW" altLang="en-US" sz="2400" b="1" dirty="0" smtClean="0">
                <a:solidFill>
                  <a:srgbClr val="0070C0"/>
                </a:solidFill>
                <a:latin typeface="Book Antiqua" pitchFamily="18" charset="0"/>
                <a:ea typeface="標楷體" pitchFamily="65" charset="-120"/>
              </a:rPr>
              <a:t>情緒穩定度與自我價值感低</a:t>
            </a:r>
            <a:endParaRPr lang="zh-TW" altLang="zh-TW" sz="2400" b="1" dirty="0" smtClean="0">
              <a:solidFill>
                <a:srgbClr val="0070C0"/>
              </a:solidFill>
              <a:latin typeface="Book Antiqua" pitchFamily="18" charset="0"/>
              <a:ea typeface="標楷體" pitchFamily="65" charset="-120"/>
            </a:endParaRPr>
          </a:p>
          <a:p>
            <a:pPr lvl="0">
              <a:buNone/>
            </a:pPr>
            <a:r>
              <a:rPr lang="en-US" altLang="zh-TW" sz="2400" dirty="0" smtClean="0">
                <a:latin typeface="Book Antiqua" pitchFamily="18" charset="0"/>
                <a:ea typeface="標楷體" pitchFamily="65" charset="-120"/>
              </a:rPr>
              <a:t>    (1) </a:t>
            </a:r>
            <a:r>
              <a:rPr lang="zh-TW" altLang="en-US" sz="2400" dirty="0" smtClean="0">
                <a:latin typeface="Book Antiqua" pitchFamily="18" charset="0"/>
                <a:ea typeface="標楷體" pitchFamily="65" charset="-120"/>
              </a:rPr>
              <a:t>經常不快樂，覺得生活無聊乏味、厭煩，常常悶悶不樂 </a:t>
            </a:r>
          </a:p>
          <a:p>
            <a:pPr lvl="0">
              <a:buNone/>
            </a:pPr>
            <a:r>
              <a:rPr lang="zh-TW" altLang="en-US" sz="2400" dirty="0" smtClean="0">
                <a:latin typeface="Book Antiqua" pitchFamily="18" charset="0"/>
                <a:ea typeface="標楷體" pitchFamily="65" charset="-120"/>
              </a:rPr>
              <a:t>　</a:t>
            </a:r>
            <a:r>
              <a:rPr lang="en-US" altLang="zh-TW" sz="2400" dirty="0" smtClean="0">
                <a:latin typeface="Book Antiqua" pitchFamily="18" charset="0"/>
                <a:ea typeface="標楷體" pitchFamily="65" charset="-120"/>
              </a:rPr>
              <a:t>(2) </a:t>
            </a:r>
            <a:r>
              <a:rPr lang="zh-TW" altLang="en-US" sz="2400" dirty="0" smtClean="0">
                <a:latin typeface="Book Antiqua" pitchFamily="18" charset="0"/>
                <a:ea typeface="標楷體" pitchFamily="65" charset="-120"/>
              </a:rPr>
              <a:t>常常抱怨自己不如人，比不上別人，是個失敗者，討</a:t>
            </a:r>
            <a:endParaRPr lang="en-US" altLang="zh-TW" sz="2400" dirty="0" smtClean="0">
              <a:latin typeface="Book Antiqua" pitchFamily="18" charset="0"/>
              <a:ea typeface="標楷體" pitchFamily="65" charset="-120"/>
            </a:endParaRPr>
          </a:p>
          <a:p>
            <a:pPr lvl="0">
              <a:buNone/>
            </a:pPr>
            <a:r>
              <a:rPr lang="en-US" altLang="zh-TW" sz="2400" dirty="0" smtClean="0">
                <a:latin typeface="Book Antiqua" pitchFamily="18" charset="0"/>
                <a:ea typeface="標楷體" pitchFamily="65" charset="-120"/>
              </a:rPr>
              <a:t>          </a:t>
            </a:r>
            <a:r>
              <a:rPr lang="zh-TW" altLang="en-US" sz="2400" dirty="0" smtClean="0">
                <a:latin typeface="Book Antiqua" pitchFamily="18" charset="0"/>
                <a:ea typeface="標楷體" pitchFamily="65" charset="-120"/>
              </a:rPr>
              <a:t>厭自己</a:t>
            </a:r>
          </a:p>
          <a:p>
            <a:pPr lvl="0">
              <a:buNone/>
            </a:pPr>
            <a:r>
              <a:rPr lang="zh-TW" altLang="en-US" sz="2400" dirty="0" smtClean="0">
                <a:latin typeface="Book Antiqua" pitchFamily="18" charset="0"/>
                <a:ea typeface="標楷體" pitchFamily="65" charset="-120"/>
              </a:rPr>
              <a:t>　</a:t>
            </a:r>
            <a:r>
              <a:rPr lang="en-US" altLang="zh-TW" sz="2400" dirty="0" smtClean="0">
                <a:latin typeface="Book Antiqua" pitchFamily="18" charset="0"/>
                <a:ea typeface="標楷體" pitchFamily="65" charset="-120"/>
              </a:rPr>
              <a:t>(3) </a:t>
            </a:r>
            <a:r>
              <a:rPr lang="zh-TW" altLang="en-US" sz="2400" dirty="0" smtClean="0">
                <a:latin typeface="Book Antiqua" pitchFamily="18" charset="0"/>
                <a:ea typeface="標楷體" pitchFamily="65" charset="-120"/>
              </a:rPr>
              <a:t>有罪惡感或自責（例如：我對不起爸爸媽媽，他們賺</a:t>
            </a:r>
            <a:endParaRPr lang="en-US" altLang="zh-TW" sz="2400" dirty="0" smtClean="0">
              <a:latin typeface="Book Antiqua" pitchFamily="18" charset="0"/>
              <a:ea typeface="標楷體" pitchFamily="65" charset="-120"/>
            </a:endParaRPr>
          </a:p>
          <a:p>
            <a:pPr lvl="0">
              <a:buNone/>
            </a:pPr>
            <a:r>
              <a:rPr lang="en-US" altLang="zh-TW" sz="2400" dirty="0" smtClean="0">
                <a:latin typeface="Book Antiqua" pitchFamily="18" charset="0"/>
                <a:ea typeface="標楷體" pitchFamily="65" charset="-120"/>
              </a:rPr>
              <a:t>          </a:t>
            </a:r>
            <a:r>
              <a:rPr lang="zh-TW" altLang="en-US" sz="2400" dirty="0" smtClean="0">
                <a:latin typeface="Book Antiqua" pitchFamily="18" charset="0"/>
                <a:ea typeface="標楷體" pitchFamily="65" charset="-120"/>
              </a:rPr>
              <a:t>錢很辛苦，可是我成績總是很差，讓他們丟臉）。 </a:t>
            </a:r>
          </a:p>
          <a:p>
            <a:pPr lvl="0">
              <a:buNone/>
            </a:pPr>
            <a:r>
              <a:rPr lang="zh-TW" altLang="en-US" sz="2400" dirty="0" smtClean="0">
                <a:latin typeface="Book Antiqua" pitchFamily="18" charset="0"/>
                <a:ea typeface="標楷體" pitchFamily="65" charset="-120"/>
              </a:rPr>
              <a:t>　</a:t>
            </a:r>
            <a:r>
              <a:rPr lang="en-US" altLang="zh-TW" sz="2400" dirty="0" smtClean="0">
                <a:latin typeface="Book Antiqua" pitchFamily="18" charset="0"/>
                <a:ea typeface="標楷體" pitchFamily="65" charset="-120"/>
              </a:rPr>
              <a:t>(4) </a:t>
            </a:r>
            <a:r>
              <a:rPr lang="zh-TW" altLang="en-US" sz="2400" b="1" dirty="0" smtClean="0">
                <a:solidFill>
                  <a:srgbClr val="0070C0"/>
                </a:solidFill>
                <a:latin typeface="Book Antiqua" pitchFamily="18" charset="0"/>
                <a:ea typeface="標楷體" pitchFamily="65" charset="-120"/>
              </a:rPr>
              <a:t>絕望、無助與孤獨感</a:t>
            </a:r>
            <a:r>
              <a:rPr lang="zh-TW" altLang="en-US" sz="2400" dirty="0" smtClean="0">
                <a:latin typeface="Book Antiqua" pitchFamily="18" charset="0"/>
                <a:ea typeface="標楷體" pitchFamily="65" charset="-120"/>
              </a:rPr>
              <a:t>，對未來不抱希望，覺得自己什麼</a:t>
            </a:r>
            <a:endParaRPr lang="en-US" altLang="zh-TW" sz="2400" dirty="0" smtClean="0">
              <a:latin typeface="Book Antiqua" pitchFamily="18" charset="0"/>
              <a:ea typeface="標楷體" pitchFamily="65" charset="-120"/>
            </a:endParaRPr>
          </a:p>
          <a:p>
            <a:pPr lvl="0">
              <a:buNone/>
            </a:pPr>
            <a:r>
              <a:rPr lang="en-US" altLang="zh-TW" sz="2400" dirty="0" smtClean="0">
                <a:latin typeface="Book Antiqua" pitchFamily="18" charset="0"/>
                <a:ea typeface="標楷體" pitchFamily="65" charset="-120"/>
              </a:rPr>
              <a:t>          </a:t>
            </a:r>
            <a:r>
              <a:rPr lang="zh-TW" altLang="en-US" sz="2400" dirty="0" smtClean="0">
                <a:latin typeface="Book Antiqua" pitchFamily="18" charset="0"/>
                <a:ea typeface="標楷體" pitchFamily="65" charset="-120"/>
              </a:rPr>
              <a:t>都做不成，沒有前途 </a:t>
            </a:r>
          </a:p>
          <a:p>
            <a:pPr lvl="0">
              <a:buNone/>
            </a:pPr>
            <a:r>
              <a:rPr lang="zh-TW" altLang="en-US" sz="2400" dirty="0" smtClean="0">
                <a:latin typeface="Book Antiqua" pitchFamily="18" charset="0"/>
                <a:ea typeface="標楷體" pitchFamily="65" charset="-120"/>
              </a:rPr>
              <a:t>　</a:t>
            </a:r>
            <a:r>
              <a:rPr lang="en-US" altLang="zh-TW" sz="2400" dirty="0" smtClean="0">
                <a:latin typeface="Book Antiqua" pitchFamily="18" charset="0"/>
                <a:ea typeface="標楷體" pitchFamily="65" charset="-120"/>
              </a:rPr>
              <a:t>(5) </a:t>
            </a:r>
            <a:r>
              <a:rPr lang="zh-TW" altLang="en-US" sz="2400" dirty="0" smtClean="0">
                <a:latin typeface="Book Antiqua" pitchFamily="18" charset="0"/>
                <a:ea typeface="標楷體" pitchFamily="65" charset="-120"/>
              </a:rPr>
              <a:t>衝動，做事常不考慮後果就去做 </a:t>
            </a:r>
          </a:p>
          <a:p>
            <a:pPr lvl="0">
              <a:buNone/>
            </a:pPr>
            <a:r>
              <a:rPr lang="zh-TW" altLang="en-US" sz="2400" dirty="0" smtClean="0">
                <a:latin typeface="Book Antiqua" pitchFamily="18" charset="0"/>
                <a:ea typeface="標楷體" pitchFamily="65" charset="-120"/>
              </a:rPr>
              <a:t>　</a:t>
            </a:r>
            <a:r>
              <a:rPr lang="en-US" altLang="zh-TW" sz="2400" dirty="0" smtClean="0">
                <a:latin typeface="Book Antiqua" pitchFamily="18" charset="0"/>
                <a:ea typeface="標楷體" pitchFamily="65" charset="-120"/>
              </a:rPr>
              <a:t>(6) </a:t>
            </a:r>
            <a:r>
              <a:rPr lang="zh-TW" altLang="en-US" sz="2400" dirty="0" smtClean="0">
                <a:latin typeface="Book Antiqua" pitchFamily="18" charset="0"/>
                <a:ea typeface="標楷體" pitchFamily="65" charset="-120"/>
              </a:rPr>
              <a:t>情緒變化很大，經常為一些事情陷入低潮狀態；對別</a:t>
            </a:r>
            <a:endParaRPr lang="en-US" altLang="zh-TW" sz="2400" dirty="0" smtClean="0">
              <a:latin typeface="Book Antiqua" pitchFamily="18" charset="0"/>
              <a:ea typeface="標楷體" pitchFamily="65" charset="-120"/>
            </a:endParaRPr>
          </a:p>
          <a:p>
            <a:pPr lvl="0">
              <a:buNone/>
            </a:pPr>
            <a:r>
              <a:rPr lang="en-US" altLang="zh-TW" sz="2400" dirty="0" smtClean="0">
                <a:latin typeface="Book Antiqua" pitchFamily="18" charset="0"/>
                <a:ea typeface="標楷體" pitchFamily="65" charset="-120"/>
              </a:rPr>
              <a:t>         </a:t>
            </a:r>
            <a:r>
              <a:rPr lang="zh-TW" altLang="en-US" sz="2400" dirty="0" smtClean="0">
                <a:latin typeface="Book Antiqua" pitchFamily="18" charset="0"/>
                <a:ea typeface="標楷體" pitchFamily="65" charset="-120"/>
              </a:rPr>
              <a:t>人的批評耿耿於懷，容易因小事心情不好</a:t>
            </a:r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19100" y="1360488"/>
            <a:ext cx="8324850" cy="5183187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marR="0" lvl="0" indent="0" algn="l" defTabSz="685800" rtl="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TW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標楷體" pitchFamily="65" charset="-120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TW" sz="3000" b="1" dirty="0" smtClean="0">
                <a:latin typeface="Book Antiqua" pitchFamily="18" charset="0"/>
                <a:ea typeface="標楷體" pitchFamily="65" charset="-120"/>
              </a:rPr>
              <a:t>  </a:t>
            </a:r>
          </a:p>
          <a:p>
            <a:pPr marL="0" marR="0" lvl="0" indent="0" algn="l" defTabSz="685800" rtl="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TW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標楷體" pitchFamily="65" charset="-120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TW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標楷體" pitchFamily="65" charset="-120"/>
              <a:cs typeface="+mn-cs"/>
            </a:endParaRPr>
          </a:p>
        </p:txBody>
      </p:sp>
      <p:sp>
        <p:nvSpPr>
          <p:cNvPr id="9" name="標題 4"/>
          <p:cNvSpPr txBox="1">
            <a:spLocks/>
          </p:cNvSpPr>
          <p:nvPr/>
        </p:nvSpPr>
        <p:spPr>
          <a:xfrm>
            <a:off x="2933699" y="6438900"/>
            <a:ext cx="6210301" cy="419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r" defTabSz="685800">
              <a:lnSpc>
                <a:spcPct val="90000"/>
              </a:lnSpc>
              <a:spcBef>
                <a:spcPct val="0"/>
              </a:spcBef>
            </a:pPr>
            <a:r>
              <a:rPr kumimoji="0" lang="zh-TW" altLang="en-US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引自</a:t>
            </a:r>
            <a:r>
              <a:rPr lang="zh-TW" altLang="en-US" sz="1100" dirty="0" smtClean="0">
                <a:latin typeface="標楷體" pitchFamily="65" charset="-120"/>
                <a:ea typeface="標楷體" pitchFamily="65" charset="-120"/>
                <a:cs typeface="+mj-cs"/>
              </a:rPr>
              <a:t>：林綺雲之「走出青少年自殺與防治的迷思」、高慧芬「可以不遺憾～認識兒童自殺前兆」</a:t>
            </a:r>
            <a:endParaRPr kumimoji="0" lang="en-US" altLang="zh-TW" sz="11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649</TotalTime>
  <Words>1862</Words>
  <Application>Microsoft Office PowerPoint</Application>
  <PresentationFormat>如螢幕大小 (4:3)</PresentationFormat>
  <Paragraphs>261</Paragraphs>
  <Slides>24</Slides>
  <Notes>24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35" baseType="lpstr">
      <vt:lpstr>新細明體</vt:lpstr>
      <vt:lpstr>標楷體</vt:lpstr>
      <vt:lpstr>Arial</vt:lpstr>
      <vt:lpstr>Arial Rounded MT Bold</vt:lpstr>
      <vt:lpstr>Book Antiqua</vt:lpstr>
      <vt:lpstr>Calibri</vt:lpstr>
      <vt:lpstr>Calibri Light</vt:lpstr>
      <vt:lpstr>Century Gothic</vt:lpstr>
      <vt:lpstr>Times New Roman</vt:lpstr>
      <vt:lpstr>Wingdings</vt:lpstr>
      <vt:lpstr>Office 佈景主題</vt:lpstr>
      <vt:lpstr>國中、小自殺個案之評估與處遇</vt:lpstr>
      <vt:lpstr>主軸：評估到處遇</vt:lpstr>
      <vt:lpstr>自殺個案評估</vt:lpstr>
      <vt:lpstr>自殺評估的晤談原則</vt:lpstr>
      <vt:lpstr>自殺評估的晤談與態度</vt:lpstr>
      <vt:lpstr>自殺評估的晤談原則與態度</vt:lpstr>
      <vt:lpstr>評估內容與方向</vt:lpstr>
      <vt:lpstr>評估內容與方向之「自殺意圖的評估」</vt:lpstr>
      <vt:lpstr>評估內容與方向之「兒童青少年危險因子1」</vt:lpstr>
      <vt:lpstr>評估內容與方向之「兒童青少年危險因子2」</vt:lpstr>
      <vt:lpstr>評估內容與方向之「兒童青少年危險因子3」</vt:lpstr>
      <vt:lpstr>評估內容與方向之「兒童青少年保護因子3」</vt:lpstr>
      <vt:lpstr>評估之輔助表格、工具</vt:lpstr>
      <vt:lpstr>自殺個案處遇</vt:lpstr>
      <vt:lpstr>處遇─通報：校安系統</vt:lpstr>
      <vt:lpstr>處遇─打破保密、轉介(引進)資源</vt:lpstr>
      <vt:lpstr>資源：校園</vt:lpstr>
      <vt:lpstr>資源：家人</vt:lpstr>
      <vt:lpstr>資源：家人</vt:lpstr>
      <vt:lpstr>資源：醫療</vt:lpstr>
      <vt:lpstr>資源：醫療...必要介入</vt:lpstr>
      <vt:lpstr>資源：心理諮商</vt:lpstr>
      <vt:lpstr>處遇─校園輔導原則</vt:lpstr>
      <vt:lpstr>關懷心情四步驟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團輔志工</dc:creator>
  <cp:lastModifiedBy>團輔志工</cp:lastModifiedBy>
  <cp:revision>80</cp:revision>
  <dcterms:created xsi:type="dcterms:W3CDTF">2015-11-11T07:09:20Z</dcterms:created>
  <dcterms:modified xsi:type="dcterms:W3CDTF">2015-11-19T08:06:59Z</dcterms:modified>
</cp:coreProperties>
</file>