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2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含標題的內容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4787" x="457200"/>
            <a:ext cy="8714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204787" x="3575050"/>
            <a:ext cy="43895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076325" x="457200"/>
            <a:ext cy="35183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空白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只有標題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比對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151334" x="457200"/>
            <a:ext cy="479999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y="1631156" x="457200"/>
            <a:ext cy="29634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y="1151334" x="4645025"/>
            <a:ext cy="479999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y="1631156" x="4645025"/>
            <a:ext cy="29634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兩項物件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57200"/>
            <a:ext cy="33945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y="1200150" x="4648200"/>
            <a:ext cy="33945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區段標題"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3305175" x="722312"/>
            <a:ext cy="10214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2180034" x="722312"/>
            <a:ext cy="11252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標題及物件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標題投影片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y="1597818" x="685800"/>
            <a:ext cy="1102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y="2914650" x="1371600"/>
            <a:ext cy="13145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直排標題及文字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 rot="5400000">
            <a:off y="1371628" x="5463749"/>
            <a:ext cy="2057400" cx="438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 rot="5400000">
            <a:off y="-609571" x="1272750"/>
            <a:ext cy="6019799" cx="438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標題及直排文字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y="-1217400" x="2874749"/>
            <a:ext cy="8229600" cx="33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含標題的圖片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3600450" x="1792288"/>
            <a:ext cy="4250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/>
          <p:nvPr>
            <p:ph idx="2" type="pic"/>
          </p:nvPr>
        </p:nvSpPr>
        <p:spPr>
          <a:xfrm>
            <a:off y="459581" x="1792288"/>
            <a:ext cy="3086099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025503" x="1792288"/>
            <a:ext cy="6035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6.xml" Type="http://schemas.openxmlformats.org/officeDocument/2006/relationships/slideLayout" Id="rId10"/><Relationship Target="../slideLayouts/slideLayout10.xml" Type="http://schemas.openxmlformats.org/officeDocument/2006/relationships/slideLayout" Id="rId4"/><Relationship Target="../slideLayouts/slideLayout17.xml" Type="http://schemas.openxmlformats.org/officeDocument/2006/relationships/slideLayout" Id="rId11"/><Relationship Target="../slideLayouts/slideLayout9.xml" Type="http://schemas.openxmlformats.org/officeDocument/2006/relationships/slideLayout" Id="rId3"/><Relationship Target="../slideLayouts/slideLayout15.xml" Type="http://schemas.openxmlformats.org/officeDocument/2006/relationships/slideLayout" Id="rId9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slideLayouts/slideLayout14.xml" Type="http://schemas.openxmlformats.org/officeDocument/2006/relationships/slideLayout" Id="rId8"/><Relationship Target="../slideLayouts/slideLayout13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6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9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6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6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y="1597818" x="685800"/>
            <a:ext cy="11025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44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y="2914650" x="1371600"/>
            <a:ext cy="13145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t="12283" b="9075" r="16788" l="16535"/>
          <a:stretch/>
        </p:blipFill>
        <p:spPr>
          <a:xfrm>
            <a:off y="0" x="-1586"/>
            <a:ext cy="5143499" cx="91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y="303609" x="8316911"/>
            <a:ext cy="647700" cx="576300"/>
          </a:xfrm>
          <a:prstGeom prst="upArrow">
            <a:avLst>
              <a:gd fmla="val 720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y="1059649" x="7380275"/>
            <a:ext cy="752999" cx="15128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y="1168002" x="7451725"/>
            <a:ext cy="484500" cx="1368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800" lang="zh-TW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由此登入線上系統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8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 rot="-3235629">
            <a:off y="2723771" x="4817662"/>
            <a:ext cy="958642" cx="250164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y="3527775" x="4791275"/>
            <a:ext cy="1013700" cx="11549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y="3565725" x="4817675"/>
            <a:ext cy="857400" cx="1102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>
                <a:solidFill>
                  <a:schemeClr val="dk1"/>
                </a:solidFill>
              </a:rPr>
              <a:t>輸入記錄完按確定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 rot="-3235629">
            <a:off y="643621" x="5125337"/>
            <a:ext cy="958642" cx="250164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y="1579225" x="5774125"/>
            <a:ext cy="857400" cx="1102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>
                <a:solidFill>
                  <a:schemeClr val="dk1"/>
                </a:solidFill>
              </a:rPr>
              <a:t>按確定</a:t>
            </a:r>
          </a:p>
        </p:txBody>
      </p:sp>
      <p:sp>
        <p:nvSpPr>
          <p:cNvPr id="165" name="Shape 165"/>
          <p:cNvSpPr/>
          <p:nvPr/>
        </p:nvSpPr>
        <p:spPr>
          <a:xfrm>
            <a:off y="1376100" x="5667475"/>
            <a:ext cy="1013700" cx="11549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9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 rot="-3235629">
            <a:off y="871046" x="5466437"/>
            <a:ext cy="958642" cx="250164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y="1643625" x="5567150"/>
            <a:ext cy="1013700" cx="11549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y="1759825" x="5647050"/>
            <a:ext cy="857400" cx="1102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>
                <a:solidFill>
                  <a:schemeClr val="dk1"/>
                </a:solidFill>
              </a:rPr>
              <a:t>按確定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y="3744225" x="403250"/>
            <a:ext cy="857400" cx="3007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>
                <a:solidFill>
                  <a:schemeClr val="dk1"/>
                </a:solidFill>
              </a:rPr>
              <a:t>此畫面表示順利輸入個案紀錄</a:t>
            </a:r>
          </a:p>
        </p:txBody>
      </p:sp>
      <p:sp>
        <p:nvSpPr>
          <p:cNvPr id="184" name="Shape 184"/>
          <p:cNvSpPr/>
          <p:nvPr/>
        </p:nvSpPr>
        <p:spPr>
          <a:xfrm>
            <a:off y="3666075" x="142400"/>
            <a:ext cy="1013700" cx="3388800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y="512775" x="5381525"/>
            <a:ext cy="1515300" cx="15944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y="635025" x="5622500"/>
            <a:ext cy="1270799" cx="1392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2000" lang="zh-TW"/>
              <a:t>匯出可將全部記錄轉化成Excel檔</a:t>
            </a:r>
          </a:p>
        </p:txBody>
      </p:sp>
      <p:sp>
        <p:nvSpPr>
          <p:cNvPr id="187" name="Shape 187"/>
          <p:cNvSpPr/>
          <p:nvPr/>
        </p:nvSpPr>
        <p:spPr>
          <a:xfrm rot="6687412">
            <a:off y="416180" x="7392679"/>
            <a:ext cy="958772" cx="250136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 rot="880203">
            <a:off y="1929157" x="8743889"/>
            <a:ext cy="958651" cx="249948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y="3330825" x="7628475"/>
            <a:ext cy="1270799" cx="1392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2000" lang="zh-TW"/>
              <a:t>按編輯可進入舊紀錄修改</a:t>
            </a:r>
          </a:p>
        </p:txBody>
      </p:sp>
      <p:sp>
        <p:nvSpPr>
          <p:cNvPr id="190" name="Shape 190"/>
          <p:cNvSpPr/>
          <p:nvPr/>
        </p:nvSpPr>
        <p:spPr>
          <a:xfrm rot="3138345">
            <a:off y="893456" x="7289586"/>
            <a:ext cy="2701737" cx="250225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 rot="-4296511">
            <a:off y="77263" x="2340863"/>
            <a:ext cy="4771742" cx="250072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y="2868725" x="4782600"/>
            <a:ext cy="1766400" cx="15944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y="2955675" x="7527375"/>
            <a:ext cy="1515300" cx="15944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y="2955675" x="4876775"/>
            <a:ext cy="1270799" cx="1392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2000" lang="zh-TW"/>
              <a:t>勾選想刪除的紀錄再按刪除可刪除此紀錄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algn="ctr" rtl="0" lvl="0" indent="0" marL="203200">
              <a:spcBef>
                <a:spcPts val="0"/>
              </a:spcBef>
              <a:buNone/>
            </a:pPr>
            <a:r>
              <a:rPr b="1" sz="3600" lang="zh-TW"/>
              <a:t>延長諮商申請輸入流程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y="2293500" x="5495025"/>
            <a:ext cy="1168499" cx="2997000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y="2515050" x="5714725"/>
            <a:ext cy="1270799" cx="2848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2000" lang="zh-TW"/>
              <a:t>第6次紀錄輸入後會跳出延長服務提醒視窗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42575" x="0"/>
            <a:ext cy="1816199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y="441825" x="6147000"/>
            <a:ext cy="1168499" cx="2997000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y="441825" x="6295800"/>
            <a:ext cy="1270799" cx="2848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2000" lang="zh-TW"/>
              <a:t>第8(14)次紀錄輸入後會再次跳出延長服務提醒視窗。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43200" x="0"/>
            <a:ext cy="2400300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y="3538450" x="6295800"/>
            <a:ext cy="1270799" cx="2848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2000" lang="zh-TW"/>
              <a:t>若未提出延長申請，第9(17)次諮商紀錄將無法輸入。</a:t>
            </a:r>
          </a:p>
        </p:txBody>
      </p:sp>
      <p:sp>
        <p:nvSpPr>
          <p:cNvPr id="218" name="Shape 218"/>
          <p:cNvSpPr/>
          <p:nvPr/>
        </p:nvSpPr>
        <p:spPr>
          <a:xfrm>
            <a:off y="3538450" x="6104475"/>
            <a:ext cy="1168499" cx="2997000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y="855925" x="2180600"/>
            <a:ext cy="1168499" cx="2997000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y="1027525" x="2151950"/>
            <a:ext cy="996900" cx="2785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/>
              <a:t>點選個案延長諮商次數申請</a:t>
            </a:r>
          </a:p>
        </p:txBody>
      </p:sp>
      <p:sp>
        <p:nvSpPr>
          <p:cNvPr id="228" name="Shape 228"/>
          <p:cNvSpPr/>
          <p:nvPr/>
        </p:nvSpPr>
        <p:spPr>
          <a:xfrm rot="-5156624">
            <a:off y="1010528" x="1566929"/>
            <a:ext cy="902100" cx="250226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4594649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 rot="5643375">
            <a:off y="758399" x="7599114"/>
            <a:ext cy="1306200" cx="250226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y="1200150" x="5744500"/>
            <a:ext cy="782400" cx="1317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/>
              <a:t>點選新增</a:t>
            </a:r>
          </a:p>
        </p:txBody>
      </p:sp>
      <p:sp>
        <p:nvSpPr>
          <p:cNvPr id="238" name="Shape 238"/>
          <p:cNvSpPr/>
          <p:nvPr/>
        </p:nvSpPr>
        <p:spPr>
          <a:xfrm>
            <a:off y="912900" x="5594075"/>
            <a:ext cy="1097100" cx="14681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y="1768675" x="1948925"/>
            <a:ext cy="1097100" cx="26192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y="1768675" x="2099250"/>
            <a:ext cy="1227899" cx="246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/>
              <a:t>選擇個案編號(可至個案轉介輔導頁面查詢)</a:t>
            </a:r>
          </a:p>
        </p:txBody>
      </p:sp>
      <p:sp>
        <p:nvSpPr>
          <p:cNvPr id="248" name="Shape 248"/>
          <p:cNvSpPr/>
          <p:nvPr/>
        </p:nvSpPr>
        <p:spPr>
          <a:xfrm rot="-2241047">
            <a:off y="897711" x="1660545"/>
            <a:ext cy="958718" cx="250208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44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075" x="0"/>
            <a:ext cy="5069925" cx="9144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Shape 78"/>
          <p:cNvCxnSpPr/>
          <p:nvPr/>
        </p:nvCxnSpPr>
        <p:spPr>
          <a:xfrm flipH="1">
            <a:off y="1933000" x="4073374"/>
            <a:ext cy="126900" cx="1023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79" name="Shape 79"/>
          <p:cNvSpPr/>
          <p:nvPr/>
        </p:nvSpPr>
        <p:spPr>
          <a:xfrm>
            <a:off y="1672008" x="5225850"/>
            <a:ext cy="648899" cx="15113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y="1641900" x="5344175"/>
            <a:ext cy="535199" cx="135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zh-TW"/>
              <a:t>選擇中心輔導人員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 rot="-7001057">
            <a:off y="1591043" x="2380618"/>
            <a:ext cy="2184366" cx="257863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y="1642725" x="3435858"/>
            <a:ext cy="1097100" cx="25232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y="1780325" x="3541150"/>
            <a:ext cy="1153499" cx="2246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/>
              <a:t>依序輸入諮商延長評估資料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/>
          </a:p>
        </p:txBody>
      </p:sp>
      <p:sp>
        <p:nvSpPr>
          <p:cNvPr id="259" name="Shape 259"/>
          <p:cNvSpPr/>
          <p:nvPr/>
        </p:nvSpPr>
        <p:spPr>
          <a:xfrm rot="-8041804">
            <a:off y="2458485" x="2633106"/>
            <a:ext cy="2150768" cx="375951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 rot="-4503849">
            <a:off y="948439" x="2684844"/>
            <a:ext cy="1306049" cx="250254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 rot="4964392">
            <a:off y="1218593" x="4499057"/>
            <a:ext cy="675482" cx="268250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y="3368475" x="4056200"/>
            <a:ext cy="809400" cx="2246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/>
              <a:t>輸入完成後按確定即可完成申請</a:t>
            </a:r>
          </a:p>
        </p:txBody>
      </p:sp>
      <p:sp>
        <p:nvSpPr>
          <p:cNvPr id="270" name="Shape 270"/>
          <p:cNvSpPr/>
          <p:nvPr/>
        </p:nvSpPr>
        <p:spPr>
          <a:xfrm rot="-10050383">
            <a:off y="4252849" x="4261188"/>
            <a:ext cy="660755" cx="264872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y="3080775" x="3779008"/>
            <a:ext cy="1097100" cx="25232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2847975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 rot="654161">
            <a:off y="1911821" x="7725836"/>
            <a:ext cy="660755" cx="264881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y="2589225" x="6131508"/>
            <a:ext cy="1097100" cx="25232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y="2733075" x="6270100"/>
            <a:ext cy="809400" cx="2246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/>
              <a:t>申請完成後會顯示申請中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4280675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y="3806550" x="6419108"/>
            <a:ext cy="1097100" cx="25232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sz="2000" lang="zh-TW">
                <a:solidFill>
                  <a:schemeClr val="dk1"/>
                </a:solidFill>
              </a:rPr>
              <a:t>通過會顯示已完成；未通過則會顯示退回</a:t>
            </a:r>
          </a:p>
        </p:txBody>
      </p:sp>
      <p:sp>
        <p:nvSpPr>
          <p:cNvPr id="288" name="Shape 288"/>
          <p:cNvSpPr/>
          <p:nvPr/>
        </p:nvSpPr>
        <p:spPr>
          <a:xfrm rot="1524287">
            <a:off y="2750314" x="7301777"/>
            <a:ext cy="1068419" cx="265028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y="4120150" x="93625"/>
            <a:ext cy="983400" cx="405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zh-TW">
                <a:solidFill>
                  <a:schemeClr val="dk1"/>
                </a:solidFill>
              </a:rPr>
              <a:t>申請通過則可繼續延長諮商並輸入紀錄。(後續須將紙本檔給個別督導簽名後繳交至輔諮中心)</a:t>
            </a:r>
          </a:p>
        </p:txBody>
      </p:sp>
      <p:sp>
        <p:nvSpPr>
          <p:cNvPr id="290" name="Shape 290"/>
          <p:cNvSpPr/>
          <p:nvPr/>
        </p:nvSpPr>
        <p:spPr>
          <a:xfrm>
            <a:off y="4120150" x="93625"/>
            <a:ext cy="983400" cx="40598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algn="ctr" rtl="0" lvl="0" indent="0" marL="203200">
              <a:spcBef>
                <a:spcPts val="0"/>
              </a:spcBef>
              <a:buNone/>
            </a:pPr>
            <a:r>
              <a:rPr b="1" sz="3600" lang="zh-TW"/>
              <a:t>結案紀錄輸入流程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9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 rot="7735035">
            <a:off y="1628226" x="8446841"/>
            <a:ext cy="901975" cx="250239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y="1063382" x="6323150"/>
            <a:ext cy="933300" cx="18002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y="1101326" x="6574850"/>
            <a:ext cy="857400" cx="1296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1800" lang="zh-TW">
                <a:solidFill>
                  <a:schemeClr val="dk1"/>
                </a:solidFill>
              </a:rPr>
              <a:t>選擇所主責的個案</a:t>
            </a:r>
            <a:r>
              <a:rPr strike="noStrike" u="none" b="1" cap="none" baseline="0" sz="1800" lang="zh-TW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點選</a:t>
            </a:r>
            <a:r>
              <a:rPr b="1" sz="1800" lang="zh-TW">
                <a:solidFill>
                  <a:schemeClr val="dk1"/>
                </a:solidFill>
              </a:rPr>
              <a:t>結案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4140225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 rot="5643375">
            <a:off y="1201752" x="7858112"/>
            <a:ext cy="902100" cx="250226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y="1135926" x="6226425"/>
            <a:ext cy="857400" cx="1296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800" lang="zh-TW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點選</a:t>
            </a:r>
            <a:r>
              <a:rPr b="1" sz="1800" lang="zh-TW">
                <a:solidFill>
                  <a:schemeClr val="dk1"/>
                </a:solidFill>
              </a:rPr>
              <a:t>結案紀錄</a:t>
            </a:r>
          </a:p>
        </p:txBody>
      </p:sp>
      <p:sp>
        <p:nvSpPr>
          <p:cNvPr id="315" name="Shape 315"/>
          <p:cNvSpPr/>
          <p:nvPr/>
        </p:nvSpPr>
        <p:spPr>
          <a:xfrm>
            <a:off y="1063375" x="6152850"/>
            <a:ext cy="933300" cx="1296900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9" cx="9116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/>
          <p:nvPr/>
        </p:nvSpPr>
        <p:spPr>
          <a:xfrm rot="-8538345">
            <a:off y="4044204" x="4172756"/>
            <a:ext cy="902193" cx="250225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y="3185650" x="4547600"/>
            <a:ext cy="933300" cx="1296900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y="3185651" x="4547600"/>
            <a:ext cy="857400" cx="1296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1800" lang="zh-TW">
                <a:solidFill>
                  <a:schemeClr val="dk1"/>
                </a:solidFill>
              </a:rPr>
              <a:t>撰寫完成點選回覆即可完成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44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9" cx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 rot="-5829934">
            <a:off y="1649381" x="4809930"/>
            <a:ext cy="857849" cx="367973"/>
          </a:xfrm>
          <a:prstGeom prst="upArrow">
            <a:avLst>
              <a:gd fmla="val 14384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y="1792525" x="5620475"/>
            <a:ext cy="1324500" cx="15113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y="1872800" x="5745475"/>
            <a:ext cy="896399" cx="151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zh-TW"/>
              <a:t>輸入帳號、密碼和驗證碼後按確定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algn="ctr" indent="0" marL="203200">
              <a:spcBef>
                <a:spcPts val="0"/>
              </a:spcBef>
              <a:buNone/>
            </a:pPr>
            <a:r>
              <a:rPr b="1" sz="3600" lang="zh-TW"/>
              <a:t>個案紀錄輸入流程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 rot="-4841070">
            <a:off y="42936" x="1938879"/>
            <a:ext cy="902008" cx="250199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y="282212" x="2571386"/>
            <a:ext cy="594300" cx="18002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y="250031" x="2555875"/>
            <a:ext cy="484500" cx="158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800" lang="zh-TW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點選個案轉介</a:t>
            </a:r>
            <a:r>
              <a:rPr b="1" sz="1800" lang="zh-TW">
                <a:solidFill>
                  <a:schemeClr val="dk1"/>
                </a:solidFill>
              </a:rPr>
              <a:t>輔導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9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 rot="7735035">
            <a:off y="1628226" x="8145866"/>
            <a:ext cy="901975" cx="250239"/>
          </a:xfrm>
          <a:prstGeom prst="upArrow">
            <a:avLst>
              <a:gd fmla="val 3969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y="790582" x="6089550"/>
            <a:ext cy="933300" cx="18002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y="855001" x="6195125"/>
            <a:ext cy="857400" cx="1296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1800" lang="zh-TW">
                <a:solidFill>
                  <a:schemeClr val="dk1"/>
                </a:solidFill>
              </a:rPr>
              <a:t>選擇所主責的個案</a:t>
            </a:r>
            <a:r>
              <a:rPr strike="noStrike" u="none" b="1" cap="none" baseline="0" sz="1800" lang="zh-TW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點選</a:t>
            </a:r>
            <a:r>
              <a:rPr b="1" sz="1800" lang="zh-TW">
                <a:solidFill>
                  <a:schemeClr val="dk1"/>
                </a:solidFill>
              </a:rPr>
              <a:t>服務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4772025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 rot="4340814">
            <a:off y="1367430" x="7116020"/>
            <a:ext cy="901871" cx="250285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y="1987832" x="5059525"/>
            <a:ext cy="933300" cx="18002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y="2025776" x="5278800"/>
            <a:ext cy="857400" cx="1296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1800" lang="zh-TW">
                <a:solidFill>
                  <a:schemeClr val="dk1"/>
                </a:solidFill>
              </a:rPr>
              <a:t>點選服務紀錄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 rot="-5160736">
            <a:off y="624438" x="5504120"/>
            <a:ext cy="901799" cx="250205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y="670175" x="6088825"/>
            <a:ext cy="933300" cx="11549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y="708125" x="6181775"/>
            <a:ext cy="857400" cx="1102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>
                <a:solidFill>
                  <a:schemeClr val="dk1"/>
                </a:solidFill>
              </a:rPr>
              <a:t>輸入服務日期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205977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8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 rot="-5160736">
            <a:off y="1151922" x="5994940"/>
            <a:ext cy="958799" cx="250205"/>
          </a:xfrm>
          <a:prstGeom prst="upArrow">
            <a:avLst>
              <a:gd fmla="val 0" name="adj1"/>
              <a:gd fmla="val 50000" name="adj2"/>
            </a:avLst>
          </a:prstGeom>
          <a:solidFill>
            <a:srgbClr val="FF0000"/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y="1200150" x="6811200"/>
            <a:ext cy="933300" cx="1154999"/>
          </a:xfrm>
          <a:prstGeom prst="roundRect">
            <a:avLst>
              <a:gd fmla="val 16667" name="adj"/>
            </a:avLst>
          </a:prstGeom>
          <a:noFill/>
          <a:ln w="254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y="1202625" x="6837600"/>
            <a:ext cy="857400" cx="1102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2000" lang="zh-TW">
                <a:solidFill>
                  <a:schemeClr val="dk1"/>
                </a:solidFill>
              </a:rPr>
              <a:t>輸入個案紀錄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